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12" r:id="rId2"/>
    <p:sldId id="315" r:id="rId3"/>
    <p:sldId id="316" r:id="rId4"/>
    <p:sldId id="342" r:id="rId5"/>
    <p:sldId id="330" r:id="rId6"/>
    <p:sldId id="343" r:id="rId7"/>
    <p:sldId id="332" r:id="rId8"/>
    <p:sldId id="275" r:id="rId9"/>
    <p:sldId id="256" r:id="rId10"/>
    <p:sldId id="271" r:id="rId11"/>
    <p:sldId id="272" r:id="rId12"/>
    <p:sldId id="273" r:id="rId13"/>
    <p:sldId id="274" r:id="rId14"/>
    <p:sldId id="258" r:id="rId15"/>
    <p:sldId id="257" r:id="rId16"/>
    <p:sldId id="259" r:id="rId17"/>
    <p:sldId id="260" r:id="rId18"/>
    <p:sldId id="261" r:id="rId19"/>
    <p:sldId id="262" r:id="rId20"/>
    <p:sldId id="267" r:id="rId21"/>
    <p:sldId id="270" r:id="rId22"/>
    <p:sldId id="309" r:id="rId23"/>
    <p:sldId id="307" r:id="rId24"/>
    <p:sldId id="284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304" r:id="rId35"/>
    <p:sldId id="299" r:id="rId36"/>
    <p:sldId id="300" r:id="rId37"/>
    <p:sldId id="301" r:id="rId38"/>
    <p:sldId id="302" r:id="rId39"/>
    <p:sldId id="303" r:id="rId40"/>
    <p:sldId id="310" r:id="rId41"/>
    <p:sldId id="311" r:id="rId42"/>
    <p:sldId id="305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98E11-6222-4B0A-9037-C5957D5B686A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565EC-FCF6-49CC-A39A-B5CFC780A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0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9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29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7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9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1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0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1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DAAC581-D790-481E-883D-56364777D05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B5E063-5A95-475C-A2CD-D86C5FD2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J:\Megapolis\Conceptual%20Plans\Beach%20%20Development%20Conceptual%20Plan.pdf" TargetMode="External"/><Relationship Id="rId7" Type="http://schemas.openxmlformats.org/officeDocument/2006/relationships/hyperlink" Target="file:///J:\Megapolis\Supporting%20Documents\Ship%20Wrecks%20in%20Colombo%20Area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J:\Megapolis\Supporting%20Documents\Legal.pdf" TargetMode="External"/><Relationship Id="rId5" Type="http://schemas.openxmlformats.org/officeDocument/2006/relationships/hyperlink" Target="file:///J:\Megapolis\Supporting%20Documents\Designs.pdf" TargetMode="External"/><Relationship Id="rId4" Type="http://schemas.openxmlformats.org/officeDocument/2006/relationships/hyperlink" Target="file:///J:\Megapolis\Supporting%20Documents\RFP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J:\Megapolis\Conceptual%20Plans\Yacht%20Marina%20Development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file:///J:\Megapolis\Conceptual%20Plans\Bloemendhal%20Development%20Conceptual%20Plan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J:\Megapolis\Supporting%20Documents\Bloemendh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J:\Megapolis\Conceptual%20Plans\Welisara%20Logistic%20Park%20Conceptual%20Plan.pdf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954" y="342899"/>
            <a:ext cx="11265165" cy="6263253"/>
          </a:xfrm>
          <a:prstGeom prst="rect">
            <a:avLst/>
          </a:prstGeom>
          <a:solidFill>
            <a:srgbClr val="000099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Cooper Black" panose="0208090404030B020404" pitchFamily="18" charset="0"/>
                <a:cs typeface="Arial" pitchFamily="34" charset="0"/>
              </a:rPr>
              <a:t>PORT DEVELOPMENTS, MARITIME CITIES AND LOGISTIC CORRIDOR PROJECTS </a:t>
            </a:r>
          </a:p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Cooper Black" panose="0208090404030B020404" pitchFamily="18" charset="0"/>
                <a:cs typeface="Arial" pitchFamily="34" charset="0"/>
              </a:rPr>
              <a:t>OF THE </a:t>
            </a:r>
            <a:endParaRPr lang="en-US" sz="2800" dirty="0">
              <a:solidFill>
                <a:schemeClr val="bg1"/>
              </a:solidFill>
              <a:latin typeface="Cooper Black" panose="0208090404030B020404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sz="2800" dirty="0" smtClean="0">
                <a:solidFill>
                  <a:schemeClr val="bg1"/>
                </a:solidFill>
                <a:latin typeface="Cooper Black" panose="0208090404030B020404" pitchFamily="18" charset="0"/>
                <a:cs typeface="Arial" pitchFamily="34" charset="0"/>
              </a:rPr>
              <a:t>WESTERN PROVINCE MEGAPOLIS PROJECT</a:t>
            </a:r>
            <a:endParaRPr lang="en-US" kern="0" dirty="0">
              <a:solidFill>
                <a:schemeClr val="bg1"/>
              </a:solidFill>
              <a:latin typeface="Cooper Black" panose="0208090404030B0204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tabLst>
                <a:tab pos="-57150" algn="l"/>
              </a:tabLst>
            </a:pPr>
            <a:endParaRPr lang="en-US" kern="0" dirty="0">
              <a:solidFill>
                <a:schemeClr val="bg1"/>
              </a:solidFill>
              <a:latin typeface="Cooper Black" panose="0208090404030B0204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tabLst>
                <a:tab pos="-57150" algn="l"/>
              </a:tabLst>
            </a:pPr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600" dirty="0">
              <a:solidFill>
                <a:schemeClr val="bg1"/>
              </a:solidFill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-57150" algn="l"/>
              </a:tabLst>
            </a:pPr>
            <a:r>
              <a:rPr lang="en-US" kern="0" dirty="0" smtClean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  <a:r>
              <a:rPr lang="en-US" kern="0" baseline="30000" dirty="0" smtClean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US" kern="0" dirty="0" smtClean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September 2017</a:t>
            </a:r>
            <a:endParaRPr lang="en-US" dirty="0">
              <a:solidFill>
                <a:schemeClr val="bg1"/>
              </a:solidFill>
              <a:latin typeface="Cooper Black" panose="0208090404030B020404" pitchFamily="18" charset="0"/>
              <a:cs typeface="Arial" pitchFamily="34" charset="0"/>
            </a:endParaRPr>
          </a:p>
          <a:p>
            <a:pPr algn="ctr">
              <a:tabLst>
                <a:tab pos="-57150" algn="l"/>
              </a:tabLst>
            </a:pPr>
            <a:endParaRPr lang="en-US" sz="1600" dirty="0">
              <a:solidFill>
                <a:schemeClr val="bg1"/>
              </a:solidFill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-57150" algn="l"/>
              </a:tabLst>
            </a:pPr>
            <a:endParaRPr lang="en-US" dirty="0" smtClean="0">
              <a:solidFill>
                <a:schemeClr val="bg1"/>
              </a:solidFill>
              <a:latin typeface="Cooper Black" panose="0208090404030B0204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tabLst>
                <a:tab pos="-57150" algn="l"/>
              </a:tabLst>
            </a:pPr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endParaRPr lang="en-US" sz="1600" dirty="0">
              <a:solidFill>
                <a:schemeClr val="bg1"/>
              </a:solidFill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kern="0" dirty="0" smtClean="0">
                <a:solidFill>
                  <a:schemeClr val="bg1"/>
                </a:solidFill>
                <a:latin typeface="Cooper Black" panose="0208090404030B0204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D.E.C JAYAKODY</a:t>
            </a:r>
            <a:endParaRPr lang="en-US" sz="2400" kern="0" dirty="0">
              <a:solidFill>
                <a:schemeClr val="bg1"/>
              </a:solidFill>
              <a:latin typeface="Cooper Black" panose="0208090404030B0204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Project Director</a:t>
            </a:r>
            <a:endParaRPr lang="en-US" sz="2000" dirty="0">
              <a:solidFill>
                <a:schemeClr val="bg1"/>
              </a:solidFill>
              <a:latin typeface="Cooper Black" panose="0208090404030B02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-57150" algn="l"/>
              </a:tabLst>
            </a:pPr>
            <a:r>
              <a:rPr lang="en-US" dirty="0" smtClean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WESTERN REGION MARITIME CITY DEVELOPMENT PROJECT</a:t>
            </a:r>
            <a:br>
              <a:rPr lang="en-US" dirty="0" smtClean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ooper Black" panose="0208090404030B0204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MINISTRY OF MEGAPOLIS AND WESTERN DEVELOPMENT</a:t>
            </a:r>
          </a:p>
          <a:p>
            <a:pPr algn="ctr">
              <a:tabLst>
                <a:tab pos="-57150" algn="l"/>
              </a:tabLst>
            </a:pPr>
            <a:endParaRPr lang="en-US" sz="1600" dirty="0">
              <a:solidFill>
                <a:schemeClr val="bg1"/>
              </a:solidFill>
              <a:latin typeface="Cooper Black" panose="0208090404030B0204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26" y="0"/>
            <a:ext cx="7876373" cy="6657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4" y="610766"/>
            <a:ext cx="4131378" cy="56938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Port Development Plan : Phase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Completion of East Container Terminal (ECT)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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Commencement of construction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West Container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Terminal - I (WCT- I)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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Construction of Port and Shipping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Center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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Bandaranayake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Quay as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Passenger Terminal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Shifting of conventional cargo to JCT I &amp;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Establishment of CFS for LCL in JCT I &amp;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Allocation of SAGT and JCT III &amp; IV for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feeder handling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Establishment of Cargo Inspection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Facilities close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the Port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Colombo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 Development of CFS Operations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Cargo Value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added Services in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Land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adjacent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Colombo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3" y="191461"/>
            <a:ext cx="413137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Proposed Port Development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" y="-1"/>
            <a:ext cx="12115088" cy="5630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592" y="5630151"/>
            <a:ext cx="11884978" cy="11695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2" rtlCol="0">
            <a:spAutoFit/>
          </a:bodyPr>
          <a:lstStyle/>
          <a:p>
            <a:r>
              <a:rPr lang="en-US" sz="1400" b="1" dirty="0"/>
              <a:t>Port Development Plan : Phase </a:t>
            </a:r>
            <a:r>
              <a:rPr lang="en-US" sz="1400" b="1" dirty="0" smtClean="0"/>
              <a:t>02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Extension of Colombo South </a:t>
            </a:r>
            <a:r>
              <a:rPr lang="en-US" sz="1400" b="1" dirty="0" err="1" smtClean="0"/>
              <a:t>Harbour</a:t>
            </a:r>
            <a:r>
              <a:rPr lang="en-US" sz="1400" b="1" dirty="0" smtClean="0"/>
              <a:t> (CSH) Breakwater                    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 West </a:t>
            </a:r>
            <a:r>
              <a:rPr lang="en-US" sz="1400" b="1" dirty="0"/>
              <a:t>Container Terminal – </a:t>
            </a:r>
            <a:r>
              <a:rPr lang="en-US" sz="1400" b="1" dirty="0" smtClean="0"/>
              <a:t>II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b="1" dirty="0"/>
          </a:p>
          <a:p>
            <a:endParaRPr lang="en-US" sz="1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Improvements to UCT, PVQ and Guide Pier for conventional cargo operation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Commercial developments in JCT I &amp; II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Development of Yacht Terminal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516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" y="213645"/>
            <a:ext cx="11918535" cy="5024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50" y="5238570"/>
            <a:ext cx="11918534" cy="1600438"/>
          </a:xfrm>
          <a:prstGeom prst="rect">
            <a:avLst/>
          </a:prstGeom>
          <a:solidFill>
            <a:srgbClr val="FFFF00"/>
          </a:solidFill>
        </p:spPr>
        <p:txBody>
          <a:bodyPr wrap="square" numCol="2" rtlCol="0">
            <a:spAutoFit/>
          </a:bodyPr>
          <a:lstStyle/>
          <a:p>
            <a:pPr algn="ctr"/>
            <a:r>
              <a:rPr lang="en-US" sz="1400" b="1" dirty="0"/>
              <a:t>Port Development Plan : Phase </a:t>
            </a:r>
            <a:r>
              <a:rPr lang="en-US" sz="1400" b="1" dirty="0" smtClean="0"/>
              <a:t>03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Improvements </a:t>
            </a:r>
            <a:r>
              <a:rPr lang="en-US" sz="1400" b="1" dirty="0"/>
              <a:t>to UCT, PVQ and Guide Pier </a:t>
            </a:r>
            <a:r>
              <a:rPr lang="en-US" sz="1400" b="1" dirty="0" smtClean="0"/>
              <a:t>for conventional </a:t>
            </a:r>
            <a:r>
              <a:rPr lang="en-US" sz="1400" b="1" dirty="0"/>
              <a:t>cargo </a:t>
            </a:r>
            <a:r>
              <a:rPr lang="en-US" sz="1400" b="1" dirty="0" smtClean="0"/>
              <a:t>operation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Commercial </a:t>
            </a:r>
            <a:r>
              <a:rPr lang="en-US" sz="1400" b="1" dirty="0"/>
              <a:t>developments in JCT I &amp; II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Development </a:t>
            </a:r>
            <a:r>
              <a:rPr lang="en-US" sz="1400" b="1" dirty="0"/>
              <a:t>of Yacht Terminal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Development </a:t>
            </a:r>
            <a:r>
              <a:rPr lang="en-US" sz="1400" b="1" dirty="0"/>
              <a:t>of Colombo North Port </a:t>
            </a:r>
            <a:r>
              <a:rPr lang="en-US" sz="1400" b="1" dirty="0" smtClean="0"/>
              <a:t>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b="1" dirty="0"/>
          </a:p>
          <a:p>
            <a:endParaRPr lang="en-US" sz="1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Development </a:t>
            </a:r>
            <a:r>
              <a:rPr lang="en-US" sz="1400" b="1" dirty="0"/>
              <a:t>of LNG terminal and Oil berth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Extension </a:t>
            </a:r>
            <a:r>
              <a:rPr lang="en-US" sz="1400" b="1" dirty="0"/>
              <a:t>of Feeder Handling Area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Real </a:t>
            </a:r>
            <a:r>
              <a:rPr lang="en-US" sz="1400" b="1" dirty="0"/>
              <a:t>Estate Developments in SLPA Lands </a:t>
            </a:r>
            <a:r>
              <a:rPr lang="en-US" sz="1400" b="1" dirty="0" smtClean="0"/>
              <a:t>around Beira </a:t>
            </a:r>
            <a:r>
              <a:rPr lang="en-US" sz="1400" b="1" dirty="0"/>
              <a:t>Lake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/>
              <a:t>Construction </a:t>
            </a:r>
            <a:r>
              <a:rPr lang="en-US" sz="1400" b="1" dirty="0"/>
              <a:t>of High-rise Quarters for </a:t>
            </a:r>
            <a:r>
              <a:rPr lang="en-US" sz="1400" b="1" dirty="0" smtClean="0"/>
              <a:t>SLPA Employees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659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49"/>
          <a:stretch/>
        </p:blipFill>
        <p:spPr>
          <a:xfrm>
            <a:off x="5383851" y="0"/>
            <a:ext cx="6808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546"/>
            <a:ext cx="53838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Port Development : Phase III – Port 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7971"/>
            <a:ext cx="5383850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Phase Three includes the CESMA International,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Megapolis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Plan 2003, ‘New North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Port Phase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Three’ proposal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subsequent phase of the New North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Harbour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‘B’ development will involve an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area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350 ha. About 250 ha on new reclaimed land can be dedicated to port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related operations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another 100 ha on land side will be for port related commercial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mixed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proposed reclaimed areas in this phase have the capacity to accommodate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 main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container berths and two feeder berths</a:t>
            </a:r>
            <a:r>
              <a:rPr lang="en-US" sz="1400" dirty="0"/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" y="3112719"/>
          <a:ext cx="5383850" cy="3643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469">
                  <a:extLst>
                    <a:ext uri="{9D8B030D-6E8A-4147-A177-3AD203B41FA5}">
                      <a16:colId xmlns:a16="http://schemas.microsoft.com/office/drawing/2014/main" val="680593419"/>
                    </a:ext>
                  </a:extLst>
                </a:gridCol>
                <a:gridCol w="1230381">
                  <a:extLst>
                    <a:ext uri="{9D8B030D-6E8A-4147-A177-3AD203B41FA5}">
                      <a16:colId xmlns:a16="http://schemas.microsoft.com/office/drawing/2014/main" val="1207837414"/>
                    </a:ext>
                  </a:extLst>
                </a:gridCol>
              </a:tblGrid>
              <a:tr h="1005844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Project Phase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Projected TEU Handling</a:t>
                      </a:r>
                    </a:p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Capacity (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Mn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89932"/>
                  </a:ext>
                </a:extLst>
              </a:tr>
              <a:tr h="483414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Current TEU handling Capacity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7.1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008344"/>
                  </a:ext>
                </a:extLst>
              </a:tr>
              <a:tr h="483414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After completion of WCT extension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14.3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09108"/>
                  </a:ext>
                </a:extLst>
              </a:tr>
              <a:tr h="551592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After completion of ECT – SAGT back to back terminal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925292"/>
                  </a:ext>
                </a:extLst>
              </a:tr>
              <a:tr h="483414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If North Port A Implemented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283596"/>
                  </a:ext>
                </a:extLst>
              </a:tr>
              <a:tr h="483414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If North Port B Implemented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57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7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05" y="-1"/>
            <a:ext cx="6751177" cy="6793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3" y="465907"/>
            <a:ext cx="5153852" cy="61324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Key Strategic Approach </a:t>
            </a:r>
            <a:r>
              <a:rPr lang="en-US" b="1" dirty="0" smtClean="0"/>
              <a:t>:</a:t>
            </a:r>
          </a:p>
          <a:p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build upon its existing port facilities and expand its services to consolidate </a:t>
            </a: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cargo distribution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, transshipment and handling </a:t>
            </a: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a highly efficient road &amp; Rail network which create easy access &amp; link </a:t>
            </a: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Port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and logistic centers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including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National highways, Expressway Links, Railway links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specialized large scale logistic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clusters.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mini logistics hub with multimodal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access.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Expand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&amp; density the existing town center to cater to future demand to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town centers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other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neighborhood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centers 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5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Spread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out the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High density residential areas to low risk livable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5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public green </a:t>
            </a:r>
            <a:r>
              <a:rPr lang="en-US" sz="155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recreational spaces 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close proximity to high density </a:t>
            </a:r>
            <a:r>
              <a:rPr lang="en-US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residential area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903" y="53845"/>
            <a:ext cx="515385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Concept Plan of the Logistic Corridor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5281253"/>
            <a:ext cx="6223902" cy="1576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43" y="0"/>
            <a:ext cx="5876657" cy="6784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1" y="664606"/>
            <a:ext cx="6223902" cy="46166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transportation is the dominant mode of travel in the Western Region. Roads form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backbone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public transport and connectivity to other modes. Also Railway plays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another important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role of passenger transportations daily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Logistic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Corridor has directly connected with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 03 – Colombo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Katunayaka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Expressway,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OuterCircular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Highway (OCH) from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Kerawalapitiya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Kadawatha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section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which is under construction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Colombo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Negombo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Main Road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&amp; several Minor Roads which links with main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town centers of 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Colombo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 Kandy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main railway line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Colombo –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Chilaw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Railway Line has gone through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area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Ragama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the key junction of railway from both side which mention above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Railway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play a major role of passenger transportation with adjacent regions such as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Gampaha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Negombo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Interior minor roads conditions are fairly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good.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congestion increased along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Negombo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road in peak hours in the morning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Afternoon.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Railway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has underutilized in terms of logistic transportation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1" y="210312"/>
            <a:ext cx="622390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Current Connectivity and Transport pattern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73" y="0"/>
            <a:ext cx="4851727" cy="6757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84" y="1097280"/>
            <a:ext cx="7109841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Logistic Corridor between Port </a:t>
            </a:r>
            <a:r>
              <a:rPr lang="en-US" b="1" dirty="0" smtClean="0"/>
              <a:t>&amp; air port has proposed to linked with;</a:t>
            </a:r>
          </a:p>
          <a:p>
            <a:endParaRPr lang="en-US" b="1" dirty="0" smtClean="0"/>
          </a:p>
          <a:p>
            <a:r>
              <a:rPr lang="en-US" dirty="0" smtClean="0"/>
              <a:t>•</a:t>
            </a:r>
            <a:r>
              <a:rPr lang="en-US" b="1" dirty="0" smtClean="0"/>
              <a:t>National Expressway System (E 03 Expressway/ OCH)</a:t>
            </a:r>
          </a:p>
          <a:p>
            <a:r>
              <a:rPr lang="en-US" dirty="0" smtClean="0"/>
              <a:t>•</a:t>
            </a:r>
            <a:r>
              <a:rPr lang="en-US" b="1" dirty="0" smtClean="0"/>
              <a:t>National Railway line ( Colombo –</a:t>
            </a:r>
            <a:r>
              <a:rPr lang="en-US" b="1" dirty="0" err="1" smtClean="0"/>
              <a:t>Chilaw</a:t>
            </a:r>
            <a:r>
              <a:rPr lang="en-US" b="1" dirty="0" smtClean="0"/>
              <a:t> / Main Line)</a:t>
            </a:r>
          </a:p>
          <a:p>
            <a:r>
              <a:rPr lang="en-US" dirty="0" smtClean="0"/>
              <a:t>•</a:t>
            </a:r>
            <a:r>
              <a:rPr lang="en-US" b="1" dirty="0" smtClean="0"/>
              <a:t>National Highways ( Colombo – </a:t>
            </a:r>
            <a:r>
              <a:rPr lang="en-US" b="1" dirty="0" err="1" smtClean="0"/>
              <a:t>Negombo</a:t>
            </a:r>
            <a:r>
              <a:rPr lang="en-US" b="1" dirty="0" smtClean="0"/>
              <a:t> road)</a:t>
            </a:r>
          </a:p>
          <a:p>
            <a:r>
              <a:rPr lang="en-US" dirty="0" smtClean="0"/>
              <a:t>•</a:t>
            </a:r>
            <a:r>
              <a:rPr lang="en-US" b="1" dirty="0" smtClean="0"/>
              <a:t>Alternative Roads which linked with main urban centers &amp; logistic clusters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9424" y="274320"/>
            <a:ext cx="2825496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Proposed connectivity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8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584" y="146304"/>
            <a:ext cx="3822192" cy="215443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Proposed Expressway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Outer Circular Highway (E02) phase III which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linkkadawatha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kerawalapitiya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has already started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theconstruction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It will expected to completion at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2019 June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Total length of this phase is 9.63km 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consists with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four lane. This will provide more connectivity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region from down south &amp; north east regions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2238997"/>
            <a:ext cx="3785616" cy="943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182125"/>
            <a:ext cx="3922776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Bonded </a:t>
            </a:r>
            <a:r>
              <a:rPr lang="en-US" b="1" dirty="0" smtClean="0"/>
              <a:t>Highway</a:t>
            </a:r>
          </a:p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there is an easy access between Colombo port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Katunayake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logistics area, it will attract major investors in the region. Under this project an elevated highway will be constructed connecting Colombo Port to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Katunayake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airport parallel to the existing railway line mainly targeting freight transportation. This will serve only the logistics areas which have been identified in the Megapolis Project and the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Port.</a:t>
            </a:r>
            <a:endParaRPr lang="en-US" sz="1200" b="1" dirty="0"/>
          </a:p>
          <a:p>
            <a:pPr algn="just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10050" y="115526"/>
            <a:ext cx="4224528" cy="221599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Road Development</a:t>
            </a:r>
          </a:p>
          <a:p>
            <a:pPr algn="just"/>
            <a:r>
              <a:rPr lang="en-US" sz="1200" dirty="0"/>
              <a:t>It will not adequate lane capacity in the main </a:t>
            </a:r>
            <a:r>
              <a:rPr lang="en-US" sz="1200" dirty="0" smtClean="0"/>
              <a:t>road corridors </a:t>
            </a:r>
            <a:r>
              <a:rPr lang="en-US" sz="1200" dirty="0"/>
              <a:t>where the clusters directly linked. </a:t>
            </a:r>
            <a:r>
              <a:rPr lang="en-US" sz="1200" dirty="0" smtClean="0"/>
              <a:t>Therefore it </a:t>
            </a:r>
            <a:r>
              <a:rPr lang="en-US" sz="1200" dirty="0"/>
              <a:t>is proposed to developed those identified </a:t>
            </a:r>
            <a:r>
              <a:rPr lang="en-US" sz="1200" dirty="0" smtClean="0"/>
              <a:t>roads with </a:t>
            </a:r>
            <a:r>
              <a:rPr lang="en-US" sz="1200" dirty="0"/>
              <a:t>parallel to establishing the logistic </a:t>
            </a:r>
            <a:r>
              <a:rPr lang="en-US" sz="1200" dirty="0" smtClean="0"/>
              <a:t>clusters. The </a:t>
            </a:r>
            <a:r>
              <a:rPr lang="en-US" sz="1200" dirty="0" err="1"/>
              <a:t>Aluth</a:t>
            </a:r>
            <a:r>
              <a:rPr lang="en-US" sz="1200" dirty="0"/>
              <a:t> </a:t>
            </a:r>
            <a:r>
              <a:rPr lang="en-US" sz="1200" dirty="0" err="1"/>
              <a:t>Mawatha</a:t>
            </a:r>
            <a:r>
              <a:rPr lang="en-US" sz="1200" dirty="0"/>
              <a:t> road which going parallel </a:t>
            </a:r>
            <a:r>
              <a:rPr lang="en-US" sz="1200" dirty="0" smtClean="0"/>
              <a:t>to </a:t>
            </a:r>
            <a:r>
              <a:rPr lang="en-US" sz="1200" dirty="0" err="1" smtClean="0"/>
              <a:t>Negombo</a:t>
            </a:r>
            <a:r>
              <a:rPr lang="en-US" sz="1200" dirty="0" smtClean="0"/>
              <a:t> </a:t>
            </a:r>
            <a:r>
              <a:rPr lang="en-US" sz="1200" dirty="0"/>
              <a:t>road ; is proposed to upgrade up to </a:t>
            </a:r>
            <a:r>
              <a:rPr lang="en-US" sz="1200" dirty="0" smtClean="0"/>
              <a:t>4 lane </a:t>
            </a:r>
            <a:r>
              <a:rPr lang="en-US" sz="1200" dirty="0"/>
              <a:t>up to </a:t>
            </a:r>
            <a:r>
              <a:rPr lang="en-US" sz="1200" dirty="0" err="1"/>
              <a:t>Bopitiya</a:t>
            </a:r>
            <a:r>
              <a:rPr lang="en-US" sz="1200" dirty="0"/>
              <a:t>- Ja Ela &amp; this will linked </a:t>
            </a:r>
            <a:r>
              <a:rPr lang="en-US" sz="1200" dirty="0" smtClean="0"/>
              <a:t>to proposed </a:t>
            </a:r>
            <a:r>
              <a:rPr lang="en-US" sz="1200" dirty="0" err="1"/>
              <a:t>Ekala</a:t>
            </a:r>
            <a:r>
              <a:rPr lang="en-US" sz="1200" dirty="0"/>
              <a:t> Logistic cluster. This will </a:t>
            </a:r>
            <a:r>
              <a:rPr lang="en-US" sz="1200" dirty="0" smtClean="0"/>
              <a:t>also proposed </a:t>
            </a:r>
            <a:r>
              <a:rPr lang="en-US" sz="1200" dirty="0"/>
              <a:t>to link to </a:t>
            </a:r>
            <a:r>
              <a:rPr lang="en-US" sz="1200" dirty="0" err="1"/>
              <a:t>Kerawalapitiya</a:t>
            </a:r>
            <a:r>
              <a:rPr lang="en-US" sz="1200" dirty="0"/>
              <a:t> Interchange </a:t>
            </a:r>
            <a:r>
              <a:rPr lang="en-US" sz="1200" dirty="0" smtClean="0"/>
              <a:t>&amp; </a:t>
            </a:r>
            <a:r>
              <a:rPr lang="en-US" sz="1200" dirty="0" err="1" smtClean="0"/>
              <a:t>Wattala</a:t>
            </a:r>
            <a:r>
              <a:rPr lang="en-US" sz="1200" dirty="0" smtClean="0"/>
              <a:t> </a:t>
            </a:r>
            <a:r>
              <a:rPr lang="en-US" sz="1200" dirty="0"/>
              <a:t>town center by upgrading additional </a:t>
            </a:r>
            <a:r>
              <a:rPr lang="en-US" sz="1200" dirty="0" smtClean="0"/>
              <a:t>two link </a:t>
            </a:r>
            <a:r>
              <a:rPr lang="en-US" sz="1200" dirty="0"/>
              <a:t>roads. This will divert the traffic from </a:t>
            </a:r>
            <a:r>
              <a:rPr lang="en-US" sz="1200" dirty="0" err="1"/>
              <a:t>Negombo</a:t>
            </a:r>
            <a:r>
              <a:rPr lang="en-US" sz="1200" dirty="0"/>
              <a:t> </a:t>
            </a:r>
            <a:r>
              <a:rPr lang="en-US" sz="1200" dirty="0" smtClean="0"/>
              <a:t>– Colombo </a:t>
            </a:r>
            <a:r>
              <a:rPr lang="en-US" sz="1200" dirty="0"/>
              <a:t>main road.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5008819"/>
            <a:ext cx="2254758" cy="1689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86800" y="284803"/>
            <a:ext cx="3374136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Railway Development</a:t>
            </a:r>
          </a:p>
          <a:p>
            <a:pPr algn="just"/>
            <a:r>
              <a:rPr lang="en-US" sz="1200" dirty="0"/>
              <a:t>WRMP Plan 2030 has identified railway </a:t>
            </a:r>
            <a:r>
              <a:rPr lang="en-US" sz="1200" dirty="0" smtClean="0"/>
              <a:t>modernization with </a:t>
            </a:r>
            <a:r>
              <a:rPr lang="en-US" sz="1200" dirty="0"/>
              <a:t>electrification and the modern system </a:t>
            </a:r>
            <a:r>
              <a:rPr lang="en-US" sz="1200" dirty="0" smtClean="0"/>
              <a:t>with track </a:t>
            </a:r>
            <a:r>
              <a:rPr lang="en-US" sz="1200" dirty="0"/>
              <a:t>improvements, station upgrades and </a:t>
            </a:r>
            <a:r>
              <a:rPr lang="en-US" sz="1200" dirty="0" smtClean="0"/>
              <a:t>signal system </a:t>
            </a:r>
            <a:r>
              <a:rPr lang="en-US" sz="1200" dirty="0"/>
              <a:t>upgrades to attract more ridership for </a:t>
            </a:r>
            <a:r>
              <a:rPr lang="en-US" sz="1200" dirty="0" smtClean="0"/>
              <a:t>railway. For </a:t>
            </a:r>
            <a:r>
              <a:rPr lang="en-US" sz="1200" dirty="0"/>
              <a:t>the purpose of future logistic transportation, </a:t>
            </a:r>
            <a:r>
              <a:rPr lang="en-US" sz="1200" dirty="0" smtClean="0"/>
              <a:t>the proposed </a:t>
            </a:r>
            <a:r>
              <a:rPr lang="en-US" sz="1200" dirty="0"/>
              <a:t>logistic zone area proposed to link </a:t>
            </a:r>
            <a:r>
              <a:rPr lang="en-US" sz="1200" dirty="0" smtClean="0"/>
              <a:t>with railway </a:t>
            </a:r>
            <a:r>
              <a:rPr lang="en-US" sz="1200" dirty="0"/>
              <a:t>line. The feasibility for short distance </a:t>
            </a:r>
            <a:r>
              <a:rPr lang="en-US" sz="1200" dirty="0" smtClean="0"/>
              <a:t>logistic transportation </a:t>
            </a:r>
            <a:r>
              <a:rPr lang="en-US" sz="1200" dirty="0"/>
              <a:t>through railway has to </a:t>
            </a:r>
            <a:r>
              <a:rPr lang="en-US" sz="1200" dirty="0" smtClean="0"/>
              <a:t>be studied before its </a:t>
            </a:r>
            <a:r>
              <a:rPr lang="en-US" sz="1200" dirty="0"/>
              <a:t>operations. From </a:t>
            </a:r>
            <a:r>
              <a:rPr lang="en-US" sz="1200" dirty="0" err="1"/>
              <a:t>Thudella</a:t>
            </a:r>
            <a:r>
              <a:rPr lang="en-US" sz="1200" dirty="0"/>
              <a:t> Station; diversion </a:t>
            </a:r>
            <a:r>
              <a:rPr lang="en-US" sz="1200" dirty="0" smtClean="0"/>
              <a:t>has proposed </a:t>
            </a:r>
            <a:r>
              <a:rPr lang="en-US" sz="1200" dirty="0"/>
              <a:t>to </a:t>
            </a:r>
            <a:r>
              <a:rPr lang="en-US" sz="1200" dirty="0" err="1"/>
              <a:t>Ekala</a:t>
            </a:r>
            <a:r>
              <a:rPr lang="en-US" sz="1200" dirty="0"/>
              <a:t> logistic cluster for multi </a:t>
            </a:r>
            <a:r>
              <a:rPr lang="en-US" sz="1200" dirty="0" smtClean="0"/>
              <a:t>modal terminal</a:t>
            </a:r>
            <a:r>
              <a:rPr lang="en-US" sz="12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5400" y="3022002"/>
            <a:ext cx="3145536" cy="172354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Multimodal center</a:t>
            </a:r>
          </a:p>
          <a:p>
            <a:pPr algn="just"/>
            <a:r>
              <a:rPr lang="en-US" sz="1400" dirty="0" err="1"/>
              <a:t>Ragama</a:t>
            </a:r>
            <a:r>
              <a:rPr lang="en-US" sz="1400" dirty="0"/>
              <a:t> has proposed to multimodal </a:t>
            </a:r>
            <a:r>
              <a:rPr lang="en-US" sz="1400" dirty="0" smtClean="0"/>
              <a:t>center development</a:t>
            </a:r>
            <a:r>
              <a:rPr lang="en-US" sz="1400" dirty="0"/>
              <a:t>. Railway station play a vital role </a:t>
            </a:r>
            <a:r>
              <a:rPr lang="en-US" sz="1400" dirty="0" smtClean="0"/>
              <a:t>in passenger </a:t>
            </a:r>
            <a:r>
              <a:rPr lang="en-US" sz="1400" dirty="0"/>
              <a:t>transportation daily. In addition </a:t>
            </a:r>
            <a:r>
              <a:rPr lang="en-US" sz="1400" dirty="0" smtClean="0"/>
              <a:t>to scattered </a:t>
            </a:r>
            <a:r>
              <a:rPr lang="en-US" sz="1400" dirty="0"/>
              <a:t>bus terminals and parking facilities </a:t>
            </a:r>
            <a:r>
              <a:rPr lang="en-US" sz="1400" dirty="0" smtClean="0"/>
              <a:t>will improved</a:t>
            </a:r>
            <a:r>
              <a:rPr lang="en-US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96" y="4745551"/>
            <a:ext cx="2948940" cy="204978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747270"/>
              </p:ext>
            </p:extLst>
          </p:nvPr>
        </p:nvGraphicFramePr>
        <p:xfrm>
          <a:off x="3922776" y="2425050"/>
          <a:ext cx="4668774" cy="445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224">
                  <a:extLst>
                    <a:ext uri="{9D8B030D-6E8A-4147-A177-3AD203B41FA5}">
                      <a16:colId xmlns:a16="http://schemas.microsoft.com/office/drawing/2014/main" val="3777740805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824270054"/>
                    </a:ext>
                  </a:extLst>
                </a:gridCol>
              </a:tblGrid>
              <a:tr h="801233">
                <a:tc>
                  <a:txBody>
                    <a:bodyPr/>
                    <a:lstStyle/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Proposed Road Upgrading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(Km)</a:t>
                      </a:r>
                    </a:p>
                    <a:p>
                      <a:pPr algn="ctr"/>
                      <a:r>
                        <a:rPr lang="en-US" sz="12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(Tentative)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218099"/>
                  </a:ext>
                </a:extLst>
              </a:tr>
              <a:tr h="445129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Aluth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Mawatha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Road , B152 Road up to Ja Ela, via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up to 4 lane road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51861"/>
                  </a:ext>
                </a:extLst>
              </a:tr>
              <a:tr h="465651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Kerawalapitiya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IC to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Road up to 4 lane road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730663"/>
                  </a:ext>
                </a:extLst>
              </a:tr>
              <a:tr h="443291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Wattala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Bopitiya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 to 2 Lane Road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231809"/>
                  </a:ext>
                </a:extLst>
              </a:tr>
              <a:tr h="443291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Mahabage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Kadawatha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 to 4 land road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586822"/>
                  </a:ext>
                </a:extLst>
              </a:tr>
              <a:tr h="443291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–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Kotugoda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B111 road up to 4 lane road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437029"/>
                  </a:ext>
                </a:extLst>
              </a:tr>
              <a:tr h="50448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–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Ganemulla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via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Niwandama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up to 2 lane road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506755"/>
                  </a:ext>
                </a:extLst>
              </a:tr>
              <a:tr h="443291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Udammita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 to 2 lane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00135"/>
                  </a:ext>
                </a:extLst>
              </a:tr>
              <a:tr h="443291">
                <a:tc>
                  <a:txBody>
                    <a:bodyPr/>
                    <a:lstStyle/>
                    <a:p>
                      <a:pPr algn="l"/>
                      <a:r>
                        <a:rPr lang="fi-FI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Bopitiya – Ekala Link 2 lane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153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5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/>
          <a:stretch/>
        </p:blipFill>
        <p:spPr>
          <a:xfrm>
            <a:off x="0" y="2959914"/>
            <a:ext cx="7196328" cy="389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56" y="0"/>
            <a:ext cx="4848244" cy="6702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64018"/>
            <a:ext cx="7196328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Logistic corridor has identified three major clusters for logistic purposes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 – Ja Ela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Ekala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Logistic Cluster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02 -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Welisara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Mabola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Logistic Cluster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 –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Peliyagoda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logistic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development pattern &amp;current logistic operations ;It has identified that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concepts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inland port ; logistic park can be applied in above mentioned areas.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07114"/>
            <a:ext cx="719632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Proposed logistic and industry Development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5" y="687140"/>
            <a:ext cx="6258875" cy="31085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most important infrastructures of Logistics parks are the warehouses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Intermodal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terminal. The warehouse is the infrastructure where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operator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mostly performs his business. There are different types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warehouses, depending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 the activity the transport operator deals with and the freights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it handles.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General warehouses for storage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• Large warehouses (for logistics activities)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• Warehouses with rail-road interchange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• Warehouses with raised docking bays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• Air-conditioned warehouses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• Intermodal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intermodal terminal is composed of one or more tracks linked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main railway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arteries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area used for dealing with all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train loading and  unloading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operations.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0528" y="104852"/>
            <a:ext cx="5522976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logistic park has consisted with following key </a:t>
            </a:r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0528" y="517803"/>
            <a:ext cx="5522976" cy="63401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Warehouses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Storage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Container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depot,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facilities,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Freight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Forwards Zone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industries (Packing, Sorting &amp; labelling etc., 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Banking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,Financial ,Postal &amp; Communication Service Area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 Development Centre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Fuel/Gas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Maintained Centre- Work Shop (Garage/Service Station Etc…)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Waste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Water Treatment Plant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Fire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Fighting/ Rescue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 Training Centre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Parking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Grid Substation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Restaurants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Convention Centre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Railway </a:t>
            </a:r>
            <a:r>
              <a:rPr lang="en-US" sz="1400" dirty="0"/>
              <a:t>Terminal /multimodal </a:t>
            </a:r>
            <a:r>
              <a:rPr lang="en-US" sz="1400" dirty="0" err="1"/>
              <a:t>centre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Container </a:t>
            </a:r>
            <a:r>
              <a:rPr lang="en-US" sz="1400" dirty="0"/>
              <a:t>Handling Facility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Security </a:t>
            </a:r>
            <a:r>
              <a:rPr lang="en-US" sz="1400" dirty="0"/>
              <a:t>&amp; Custom Clearance facilities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Warehouses </a:t>
            </a:r>
            <a:r>
              <a:rPr lang="en-US" sz="1400" dirty="0"/>
              <a:t>/ Storage facilities ( Temporary &amp; immediate situations)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Weighing </a:t>
            </a:r>
            <a:r>
              <a:rPr lang="en-US" sz="1400" dirty="0"/>
              <a:t>Centre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Office </a:t>
            </a:r>
            <a:r>
              <a:rPr lang="en-US" sz="1400" dirty="0"/>
              <a:t>Space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Parking </a:t>
            </a:r>
            <a:r>
              <a:rPr lang="en-US" sz="1400" dirty="0"/>
              <a:t>Facilities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Sewerage </a:t>
            </a:r>
            <a:r>
              <a:rPr lang="en-US" sz="1400" dirty="0"/>
              <a:t>Pumping Station / Treatment Plant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Strom </a:t>
            </a:r>
            <a:r>
              <a:rPr lang="en-US" sz="1400" dirty="0"/>
              <a:t>Water Retention Ponds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Water </a:t>
            </a:r>
            <a:r>
              <a:rPr lang="en-US" sz="1400" dirty="0"/>
              <a:t>Treatment Plant / Water Storage Tank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smtClean="0"/>
              <a:t>Solid </a:t>
            </a:r>
            <a:r>
              <a:rPr lang="en-US" sz="1400" dirty="0"/>
              <a:t>Waste Management Facility Area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3870139"/>
            <a:ext cx="6258874" cy="3056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295" y="243352"/>
            <a:ext cx="625887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Proposed logistic and industry Development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8035"/>
            <a:ext cx="10515600" cy="1014774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/>
            <a:r>
              <a:rPr lang="en-US" b="1" dirty="0" smtClean="0">
                <a:latin typeface="Cooper Black" panose="0208090404030B020404" pitchFamily="18" charset="0"/>
              </a:rPr>
              <a:t>AIM</a:t>
            </a:r>
            <a:endParaRPr lang="en-US" b="1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408"/>
            <a:ext cx="10515600" cy="4585555"/>
          </a:xfrm>
          <a:solidFill>
            <a:srgbClr val="00B050"/>
          </a:solidFill>
        </p:spPr>
        <p:txBody>
          <a:bodyPr/>
          <a:lstStyle/>
          <a:p>
            <a:pPr algn="just"/>
            <a:r>
              <a:rPr lang="en-US" sz="3600" b="1" dirty="0" smtClean="0"/>
              <a:t>TO APPRAISE YOU WITH REGARD TO THE </a:t>
            </a:r>
            <a:r>
              <a:rPr lang="en-US" sz="3600" b="1" dirty="0"/>
              <a:t>LOGISTIC CORRIDOR, PORT </a:t>
            </a:r>
            <a:r>
              <a:rPr lang="en-US" sz="3600" b="1" dirty="0" smtClean="0"/>
              <a:t>RELATED AND MARITIME CITIES PROJECTS IN THE PIPE LINE, AND IN THE DEVELOPMENT STAGE BY THE MARITIME CITY DEVELOPMENT PROJECT UNDER THE PERVIEW OF MINISTRY OF MEGAPOLIS AND WESTERN DEVELOPMENT</a:t>
            </a: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7"/>
          <a:stretch/>
        </p:blipFill>
        <p:spPr>
          <a:xfrm>
            <a:off x="1384418" y="85458"/>
            <a:ext cx="9434558" cy="6687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2804" y="2184769"/>
            <a:ext cx="134168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Proposed Master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75" y="-1"/>
            <a:ext cx="5665861" cy="674263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60363"/>
              </p:ext>
            </p:extLst>
          </p:nvPr>
        </p:nvGraphicFramePr>
        <p:xfrm>
          <a:off x="85458" y="-4"/>
          <a:ext cx="6340979" cy="557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344">
                  <a:extLst>
                    <a:ext uri="{9D8B030D-6E8A-4147-A177-3AD203B41FA5}">
                      <a16:colId xmlns:a16="http://schemas.microsoft.com/office/drawing/2014/main" val="1158760761"/>
                    </a:ext>
                  </a:extLst>
                </a:gridCol>
                <a:gridCol w="4939635">
                  <a:extLst>
                    <a:ext uri="{9D8B030D-6E8A-4147-A177-3AD203B41FA5}">
                      <a16:colId xmlns:a16="http://schemas.microsoft.com/office/drawing/2014/main" val="263583268"/>
                    </a:ext>
                  </a:extLst>
                </a:gridCol>
              </a:tblGrid>
              <a:tr h="369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List of Action Projects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171235"/>
                  </a:ext>
                </a:extLst>
              </a:tr>
              <a:tr h="365698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Logistic Parks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Logistic Park Development –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Ekala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Ja Ela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52631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Logistic Park Development 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Welisara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93863"/>
                  </a:ext>
                </a:extLst>
              </a:tr>
              <a:tr h="2772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Logistic Park Development 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Peliyagoda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949111"/>
                  </a:ext>
                </a:extLst>
              </a:tr>
              <a:tr h="27723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Commercial center /</a:t>
                      </a:r>
                    </a:p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Township Projects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Town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development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226806"/>
                  </a:ext>
                </a:extLst>
              </a:tr>
              <a:tr h="2772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Wattala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Town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development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240837"/>
                  </a:ext>
                </a:extLst>
              </a:tr>
              <a:tr h="2772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Ragama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Town center / multimodal center development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59990"/>
                  </a:ext>
                </a:extLst>
              </a:tr>
              <a:tr h="316323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Housing</a:t>
                      </a:r>
                    </a:p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Development</a:t>
                      </a:r>
                    </a:p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Ekala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middle Income Housing Development ( Phase I 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Ekala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773156"/>
                  </a:ext>
                </a:extLst>
              </a:tr>
              <a:tr h="36671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Ekala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middle Income Housing Development ( Phase II-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Niwasi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pura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23300"/>
                  </a:ext>
                </a:extLst>
              </a:tr>
              <a:tr h="2772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middle Income Housing Development ( Phase III- Ja Ela 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740561"/>
                  </a:ext>
                </a:extLst>
              </a:tr>
              <a:tr h="462050">
                <a:tc rowSpan="6">
                  <a:txBody>
                    <a:bodyPr/>
                    <a:lstStyle/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Infrastructure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Aluth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Mawatha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, B152 Road Upgrading up to Ja Ela, via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up to</a:t>
                      </a:r>
                    </a:p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lane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174666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Kerawalapitiya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IC to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Upgrading up to 4 lane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594779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Wattala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Bopitiya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Upgrading to 2 Lane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639873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Mahabage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Kadawatha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Upgrading up to 4 land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808501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–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Kotugoda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B111 road upgrading up to 4 lane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782821"/>
                  </a:ext>
                </a:extLst>
              </a:tr>
              <a:tr h="3656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–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Ganemulla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road via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Niwandama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Upgrading up to 2 lane road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00253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936567"/>
              </p:ext>
            </p:extLst>
          </p:nvPr>
        </p:nvGraphicFramePr>
        <p:xfrm>
          <a:off x="1427148" y="5507869"/>
          <a:ext cx="4939469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1596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Mabima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Water supply Project</a:t>
                      </a:r>
                      <a:endParaRPr lang="en-US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596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 Ela -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EkalaWaste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Water Treatment Project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96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Waste Water Treatment Plants for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Ragama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Peliyagoda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town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59">
                <a:tc>
                  <a:txBody>
                    <a:bodyPr/>
                    <a:lstStyle/>
                    <a:p>
                      <a:r>
                        <a:rPr lang="sv-SE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Wet land Park Development ( Ja Ela, Seeduwa, Ragama, Wattala,</a:t>
                      </a:r>
                    </a:p>
                    <a:p>
                      <a:r>
                        <a:rPr lang="en-US" sz="12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Niwandama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5459" y="3298677"/>
            <a:ext cx="1341689" cy="3443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dk1"/>
                </a:solidFill>
              </a:rPr>
              <a:t>Infrastructure</a:t>
            </a:r>
          </a:p>
          <a:p>
            <a:pPr algn="ctr"/>
            <a:r>
              <a:rPr lang="en-US" sz="1400" b="1" dirty="0" smtClean="0">
                <a:solidFill>
                  <a:schemeClr val="dk1"/>
                </a:solidFill>
              </a:rPr>
              <a:t>Projects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427148" y="3298677"/>
            <a:ext cx="4956560" cy="3443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6283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Logistic Park </a:t>
            </a:r>
            <a:r>
              <a:rPr lang="en-US" dirty="0" err="1" smtClean="0">
                <a:solidFill>
                  <a:schemeClr val="tx1"/>
                </a:solidFill>
                <a:latin typeface="Cooper Black" panose="0208090404030B020404" pitchFamily="18" charset="0"/>
              </a:rPr>
              <a:t>Peliyagoda</a:t>
            </a:r>
            <a:endParaRPr lang="en-US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704976"/>
          </a:xfrm>
        </p:spPr>
        <p:txBody>
          <a:bodyPr/>
          <a:lstStyle/>
          <a:p>
            <a:r>
              <a:rPr lang="en-US" dirty="0" smtClean="0"/>
              <a:t>10 Acres for middle income housing project</a:t>
            </a:r>
          </a:p>
          <a:p>
            <a:r>
              <a:rPr lang="en-US" dirty="0" smtClean="0"/>
              <a:t>18 Acres for mixed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106488" y="758826"/>
            <a:ext cx="22669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Land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TextBox 162"/>
          <p:cNvSpPr txBox="1">
            <a:spLocks noChangeArrowheads="1"/>
          </p:cNvSpPr>
          <p:nvPr/>
        </p:nvSpPr>
        <p:spPr bwMode="auto">
          <a:xfrm>
            <a:off x="478564" y="31750"/>
            <a:ext cx="3618774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Henamulla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Mix Development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TextBox 202"/>
          <p:cNvSpPr txBox="1">
            <a:spLocks noChangeArrowheads="1"/>
          </p:cNvSpPr>
          <p:nvPr/>
        </p:nvSpPr>
        <p:spPr bwMode="auto">
          <a:xfrm>
            <a:off x="4737101" y="5922964"/>
            <a:ext cx="21558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Henamulla </a:t>
            </a:r>
          </a:p>
          <a:p>
            <a:pPr algn="just" eaLnBrk="1" hangingPunct="1"/>
            <a:r>
              <a:rPr lang="en-US" alt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Plan</a:t>
            </a:r>
          </a:p>
        </p:txBody>
      </p:sp>
      <p:sp>
        <p:nvSpPr>
          <p:cNvPr id="8" name="Freeform 7">
            <a:extLst/>
          </p:cNvPr>
          <p:cNvSpPr/>
          <p:nvPr/>
        </p:nvSpPr>
        <p:spPr>
          <a:xfrm>
            <a:off x="9901238" y="5511801"/>
            <a:ext cx="527050" cy="238125"/>
          </a:xfrm>
          <a:custGeom>
            <a:avLst/>
            <a:gdLst>
              <a:gd name="connsiteX0" fmla="*/ 0 w 528034"/>
              <a:gd name="connsiteY0" fmla="*/ 238259 h 238259"/>
              <a:gd name="connsiteX1" fmla="*/ 528034 w 528034"/>
              <a:gd name="connsiteY1" fmla="*/ 0 h 238259"/>
              <a:gd name="connsiteX2" fmla="*/ 528034 w 528034"/>
              <a:gd name="connsiteY2" fmla="*/ 6439 h 2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034" h="238259">
                <a:moveTo>
                  <a:pt x="0" y="238259"/>
                </a:moveTo>
                <a:lnTo>
                  <a:pt x="528034" y="0"/>
                </a:lnTo>
                <a:lnTo>
                  <a:pt x="528034" y="643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>
            <a:extLst/>
          </p:cNvPr>
          <p:cNvSpPr/>
          <p:nvPr/>
        </p:nvSpPr>
        <p:spPr>
          <a:xfrm>
            <a:off x="7956550" y="3581400"/>
            <a:ext cx="196850" cy="198438"/>
          </a:xfrm>
          <a:custGeom>
            <a:avLst/>
            <a:gdLst>
              <a:gd name="connsiteX0" fmla="*/ 115910 w 334851"/>
              <a:gd name="connsiteY0" fmla="*/ 315532 h 315532"/>
              <a:gd name="connsiteX1" fmla="*/ 334851 w 334851"/>
              <a:gd name="connsiteY1" fmla="*/ 173865 h 315532"/>
              <a:gd name="connsiteX2" fmla="*/ 206062 w 334851"/>
              <a:gd name="connsiteY2" fmla="*/ 0 h 315532"/>
              <a:gd name="connsiteX3" fmla="*/ 0 w 334851"/>
              <a:gd name="connsiteY3" fmla="*/ 206062 h 315532"/>
              <a:gd name="connsiteX4" fmla="*/ 115910 w 334851"/>
              <a:gd name="connsiteY4" fmla="*/ 315532 h 31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851" h="315532">
                <a:moveTo>
                  <a:pt x="115910" y="315532"/>
                </a:moveTo>
                <a:lnTo>
                  <a:pt x="334851" y="173865"/>
                </a:lnTo>
                <a:lnTo>
                  <a:pt x="206062" y="0"/>
                </a:lnTo>
                <a:lnTo>
                  <a:pt x="0" y="206062"/>
                </a:lnTo>
                <a:lnTo>
                  <a:pt x="115910" y="315532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5" name="TextBox 160"/>
          <p:cNvSpPr txBox="1">
            <a:spLocks noChangeArrowheads="1"/>
          </p:cNvSpPr>
          <p:nvPr/>
        </p:nvSpPr>
        <p:spPr bwMode="auto">
          <a:xfrm>
            <a:off x="7842251" y="3552826"/>
            <a:ext cx="7969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Dispensary</a:t>
            </a:r>
          </a:p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68 A</a:t>
            </a:r>
          </a:p>
        </p:txBody>
      </p:sp>
      <p:sp>
        <p:nvSpPr>
          <p:cNvPr id="17416" name="TextBox 150"/>
          <p:cNvSpPr txBox="1">
            <a:spLocks noChangeArrowheads="1"/>
          </p:cNvSpPr>
          <p:nvPr/>
        </p:nvSpPr>
        <p:spPr bwMode="auto">
          <a:xfrm>
            <a:off x="8153400" y="5334001"/>
            <a:ext cx="10795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CMC Sewerage </a:t>
            </a:r>
          </a:p>
          <a:p>
            <a:pPr algn="ctr" eaLnBrk="1" hangingPunct="1"/>
            <a:r>
              <a:rPr lang="en-US" altLang="en-US" sz="1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pumping station</a:t>
            </a:r>
          </a:p>
          <a:p>
            <a:pPr algn="ctr" eaLnBrk="1" hangingPunct="1"/>
            <a:r>
              <a:rPr lang="en-US" altLang="en-US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7.32 A</a:t>
            </a:r>
          </a:p>
        </p:txBody>
      </p:sp>
      <p:graphicFrame>
        <p:nvGraphicFramePr>
          <p:cNvPr id="2" name="Table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80459"/>
              </p:ext>
            </p:extLst>
          </p:nvPr>
        </p:nvGraphicFramePr>
        <p:xfrm>
          <a:off x="1114425" y="1343025"/>
          <a:ext cx="3348038" cy="28459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0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Area</a:t>
                      </a:r>
                    </a:p>
                  </a:txBody>
                  <a:tcPr marT="45744" marB="4574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Size</a:t>
                      </a:r>
                    </a:p>
                  </a:txBody>
                  <a:tcPr marT="45744" marB="457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40">
                <a:tc>
                  <a:txBody>
                    <a:bodyPr/>
                    <a:lstStyle/>
                    <a:p>
                      <a:r>
                        <a:rPr lang="en-US" sz="1400" dirty="0"/>
                        <a:t>Dispensary</a:t>
                      </a:r>
                    </a:p>
                  </a:txBody>
                  <a:tcPr marT="45744" marB="4574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0.68 A</a:t>
                      </a:r>
                    </a:p>
                  </a:txBody>
                  <a:tcPr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40">
                <a:tc>
                  <a:txBody>
                    <a:bodyPr/>
                    <a:lstStyle/>
                    <a:p>
                      <a:r>
                        <a:rPr lang="en-US" sz="1400" dirty="0"/>
                        <a:t>CMC Sewerage pumping station</a:t>
                      </a:r>
                    </a:p>
                  </a:txBody>
                  <a:tcPr marT="45744" marB="4574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12.10 A</a:t>
                      </a:r>
                    </a:p>
                  </a:txBody>
                  <a:tcPr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509">
                <a:tc>
                  <a:txBody>
                    <a:bodyPr/>
                    <a:lstStyle/>
                    <a:p>
                      <a:r>
                        <a:rPr lang="en-US" sz="1400" dirty="0"/>
                        <a:t>Mix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Development </a:t>
                      </a:r>
                      <a:r>
                        <a:rPr lang="en-US" sz="1100" dirty="0"/>
                        <a:t>(</a:t>
                      </a:r>
                      <a:r>
                        <a:rPr lang="en-US" sz="1100" dirty="0" err="1"/>
                        <a:t>Henemulla</a:t>
                      </a:r>
                      <a:r>
                        <a:rPr lang="en-US" sz="1100" dirty="0"/>
                        <a:t> camp)</a:t>
                      </a:r>
                    </a:p>
                  </a:txBody>
                  <a:tcPr marT="45744" marB="4574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22.20 A</a:t>
                      </a:r>
                    </a:p>
                  </a:txBody>
                  <a:tcPr marT="45744" marB="4574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040">
                <a:tc>
                  <a:txBody>
                    <a:bodyPr/>
                    <a:lstStyle/>
                    <a:p>
                      <a:r>
                        <a:rPr lang="en-US" sz="1400" dirty="0"/>
                        <a:t>Play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Ground 01</a:t>
                      </a:r>
                    </a:p>
                  </a:txBody>
                  <a:tcPr marT="45744" marB="4574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2.00 A</a:t>
                      </a:r>
                    </a:p>
                  </a:txBody>
                  <a:tcPr marT="45744" marB="4574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40">
                <a:tc>
                  <a:txBody>
                    <a:bodyPr/>
                    <a:lstStyle/>
                    <a:p>
                      <a:r>
                        <a:rPr lang="en-US" sz="1400" dirty="0"/>
                        <a:t>Mix Development </a:t>
                      </a:r>
                      <a:r>
                        <a:rPr lang="en-US" sz="1100" dirty="0"/>
                        <a:t>(133 </a:t>
                      </a:r>
                      <a:r>
                        <a:rPr lang="en-US" sz="1100" dirty="0" err="1"/>
                        <a:t>watta</a:t>
                      </a:r>
                      <a:r>
                        <a:rPr lang="en-US" sz="1100" dirty="0"/>
                        <a:t>)</a:t>
                      </a:r>
                      <a:endParaRPr lang="en-US" sz="1400" dirty="0"/>
                    </a:p>
                  </a:txBody>
                  <a:tcPr marT="45744" marB="4574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3.32 A</a:t>
                      </a:r>
                    </a:p>
                  </a:txBody>
                  <a:tcPr marT="45744" marB="45744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40">
                <a:tc>
                  <a:txBody>
                    <a:bodyPr/>
                    <a:lstStyle/>
                    <a:p>
                      <a:r>
                        <a:rPr lang="en-US" sz="1400" dirty="0"/>
                        <a:t>Parking  Space</a:t>
                      </a:r>
                    </a:p>
                  </a:txBody>
                  <a:tcPr marT="45744" marB="45744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1.20</a:t>
                      </a:r>
                      <a:r>
                        <a:rPr lang="en-US" sz="1400" baseline="0" dirty="0" smtClean="0"/>
                        <a:t>  A</a:t>
                      </a:r>
                      <a:endParaRPr lang="en-US" sz="1400" dirty="0"/>
                    </a:p>
                  </a:txBody>
                  <a:tcPr marT="45744" marB="4574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7443" name="Group 121"/>
          <p:cNvGrpSpPr>
            <a:grpSpLocks/>
          </p:cNvGrpSpPr>
          <p:nvPr/>
        </p:nvGrpSpPr>
        <p:grpSpPr bwMode="auto">
          <a:xfrm>
            <a:off x="4724400" y="-26988"/>
            <a:ext cx="6446838" cy="6896101"/>
            <a:chOff x="3581400" y="-26988"/>
            <a:chExt cx="6446838" cy="6896101"/>
          </a:xfrm>
        </p:grpSpPr>
        <p:grpSp>
          <p:nvGrpSpPr>
            <p:cNvPr id="17444" name="Group 1"/>
            <p:cNvGrpSpPr>
              <a:grpSpLocks/>
            </p:cNvGrpSpPr>
            <p:nvPr/>
          </p:nvGrpSpPr>
          <p:grpSpPr bwMode="auto">
            <a:xfrm>
              <a:off x="3581400" y="-26988"/>
              <a:ext cx="6446838" cy="6896101"/>
              <a:chOff x="3581400" y="-26988"/>
              <a:chExt cx="6446838" cy="6896101"/>
            </a:xfrm>
          </p:grpSpPr>
          <p:pic>
            <p:nvPicPr>
              <p:cNvPr id="17447" name="Picture 3" descr="01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38" r="38341"/>
              <a:stretch>
                <a:fillRect/>
              </a:stretch>
            </p:blipFill>
            <p:spPr bwMode="auto">
              <a:xfrm>
                <a:off x="3581400" y="0"/>
                <a:ext cx="6324600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Freeform 2">
                <a:extLst/>
              </p:cNvPr>
              <p:cNvSpPr/>
              <p:nvPr/>
            </p:nvSpPr>
            <p:spPr>
              <a:xfrm>
                <a:off x="6261100" y="3663950"/>
                <a:ext cx="1828800" cy="1663700"/>
              </a:xfrm>
              <a:custGeom>
                <a:avLst/>
                <a:gdLst>
                  <a:gd name="connsiteX0" fmla="*/ 527050 w 1828800"/>
                  <a:gd name="connsiteY0" fmla="*/ 0 h 1663700"/>
                  <a:gd name="connsiteX1" fmla="*/ 717550 w 1828800"/>
                  <a:gd name="connsiteY1" fmla="*/ 171450 h 1663700"/>
                  <a:gd name="connsiteX2" fmla="*/ 876300 w 1828800"/>
                  <a:gd name="connsiteY2" fmla="*/ 412750 h 1663700"/>
                  <a:gd name="connsiteX3" fmla="*/ 1193800 w 1828800"/>
                  <a:gd name="connsiteY3" fmla="*/ 190500 h 1663700"/>
                  <a:gd name="connsiteX4" fmla="*/ 1416050 w 1828800"/>
                  <a:gd name="connsiteY4" fmla="*/ 488950 h 1663700"/>
                  <a:gd name="connsiteX5" fmla="*/ 1536700 w 1828800"/>
                  <a:gd name="connsiteY5" fmla="*/ 666750 h 1663700"/>
                  <a:gd name="connsiteX6" fmla="*/ 1689100 w 1828800"/>
                  <a:gd name="connsiteY6" fmla="*/ 831850 h 1663700"/>
                  <a:gd name="connsiteX7" fmla="*/ 1828800 w 1828800"/>
                  <a:gd name="connsiteY7" fmla="*/ 939800 h 1663700"/>
                  <a:gd name="connsiteX8" fmla="*/ 1301750 w 1828800"/>
                  <a:gd name="connsiteY8" fmla="*/ 1644650 h 1663700"/>
                  <a:gd name="connsiteX9" fmla="*/ 876300 w 1828800"/>
                  <a:gd name="connsiteY9" fmla="*/ 1263650 h 1663700"/>
                  <a:gd name="connsiteX10" fmla="*/ 520700 w 1828800"/>
                  <a:gd name="connsiteY10" fmla="*/ 1663700 h 1663700"/>
                  <a:gd name="connsiteX11" fmla="*/ 0 w 1828800"/>
                  <a:gd name="connsiteY11" fmla="*/ 1193800 h 1663700"/>
                  <a:gd name="connsiteX12" fmla="*/ 82550 w 1828800"/>
                  <a:gd name="connsiteY12" fmla="*/ 844550 h 1663700"/>
                  <a:gd name="connsiteX13" fmla="*/ 146050 w 1828800"/>
                  <a:gd name="connsiteY13" fmla="*/ 590550 h 1663700"/>
                  <a:gd name="connsiteX14" fmla="*/ 374650 w 1828800"/>
                  <a:gd name="connsiteY14" fmla="*/ 177800 h 1663700"/>
                  <a:gd name="connsiteX15" fmla="*/ 527050 w 1828800"/>
                  <a:gd name="connsiteY15" fmla="*/ 0 h 16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28800" h="1663700">
                    <a:moveTo>
                      <a:pt x="527050" y="0"/>
                    </a:moveTo>
                    <a:lnTo>
                      <a:pt x="717550" y="171450"/>
                    </a:lnTo>
                    <a:lnTo>
                      <a:pt x="876300" y="412750"/>
                    </a:lnTo>
                    <a:lnTo>
                      <a:pt x="1193800" y="190500"/>
                    </a:lnTo>
                    <a:lnTo>
                      <a:pt x="1416050" y="488950"/>
                    </a:lnTo>
                    <a:lnTo>
                      <a:pt x="1536700" y="666750"/>
                    </a:lnTo>
                    <a:lnTo>
                      <a:pt x="1689100" y="831850"/>
                    </a:lnTo>
                    <a:lnTo>
                      <a:pt x="1828800" y="939800"/>
                    </a:lnTo>
                    <a:lnTo>
                      <a:pt x="1301750" y="1644650"/>
                    </a:lnTo>
                    <a:lnTo>
                      <a:pt x="876300" y="1263650"/>
                    </a:lnTo>
                    <a:lnTo>
                      <a:pt x="520700" y="1663700"/>
                    </a:lnTo>
                    <a:lnTo>
                      <a:pt x="0" y="1193800"/>
                    </a:lnTo>
                    <a:lnTo>
                      <a:pt x="82550" y="844550"/>
                    </a:lnTo>
                    <a:lnTo>
                      <a:pt x="146050" y="590550"/>
                    </a:lnTo>
                    <a:lnTo>
                      <a:pt x="374650" y="177800"/>
                    </a:lnTo>
                    <a:lnTo>
                      <a:pt x="527050" y="0"/>
                    </a:lnTo>
                    <a:close/>
                  </a:path>
                </a:pathLst>
              </a:custGeom>
              <a:solidFill>
                <a:srgbClr val="00B05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Freeform 94">
                <a:extLst/>
              </p:cNvPr>
              <p:cNvSpPr/>
              <p:nvPr/>
            </p:nvSpPr>
            <p:spPr>
              <a:xfrm>
                <a:off x="6781800" y="4953000"/>
                <a:ext cx="1447800" cy="1262063"/>
              </a:xfrm>
              <a:custGeom>
                <a:avLst/>
                <a:gdLst>
                  <a:gd name="connsiteX0" fmla="*/ 982639 w 1446663"/>
                  <a:gd name="connsiteY0" fmla="*/ 1262418 h 1262418"/>
                  <a:gd name="connsiteX1" fmla="*/ 1446663 w 1446663"/>
                  <a:gd name="connsiteY1" fmla="*/ 354842 h 1262418"/>
                  <a:gd name="connsiteX2" fmla="*/ 1023582 w 1446663"/>
                  <a:gd name="connsiteY2" fmla="*/ 88710 h 1262418"/>
                  <a:gd name="connsiteX3" fmla="*/ 777922 w 1446663"/>
                  <a:gd name="connsiteY3" fmla="*/ 409433 h 1262418"/>
                  <a:gd name="connsiteX4" fmla="*/ 327546 w 1446663"/>
                  <a:gd name="connsiteY4" fmla="*/ 0 h 1262418"/>
                  <a:gd name="connsiteX5" fmla="*/ 0 w 1446663"/>
                  <a:gd name="connsiteY5" fmla="*/ 382137 h 1262418"/>
                  <a:gd name="connsiteX6" fmla="*/ 982639 w 1446663"/>
                  <a:gd name="connsiteY6" fmla="*/ 1262418 h 126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6663" h="1262418">
                    <a:moveTo>
                      <a:pt x="982639" y="1262418"/>
                    </a:moveTo>
                    <a:lnTo>
                      <a:pt x="1446663" y="354842"/>
                    </a:lnTo>
                    <a:lnTo>
                      <a:pt x="1023582" y="88710"/>
                    </a:lnTo>
                    <a:lnTo>
                      <a:pt x="777922" y="409433"/>
                    </a:lnTo>
                    <a:lnTo>
                      <a:pt x="327546" y="0"/>
                    </a:lnTo>
                    <a:lnTo>
                      <a:pt x="0" y="382137"/>
                    </a:lnTo>
                    <a:lnTo>
                      <a:pt x="982639" y="1262418"/>
                    </a:lnTo>
                    <a:close/>
                  </a:path>
                </a:pathLst>
              </a:custGeom>
              <a:solidFill>
                <a:schemeClr val="bg2">
                  <a:lumMod val="25000"/>
                  <a:alpha val="22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reeform 97">
                <a:extLst/>
              </p:cNvPr>
              <p:cNvSpPr/>
              <p:nvPr/>
            </p:nvSpPr>
            <p:spPr>
              <a:xfrm>
                <a:off x="6796088" y="3090863"/>
                <a:ext cx="1481137" cy="1133475"/>
              </a:xfrm>
              <a:custGeom>
                <a:avLst/>
                <a:gdLst>
                  <a:gd name="connsiteX0" fmla="*/ 975815 w 1480782"/>
                  <a:gd name="connsiteY0" fmla="*/ 1132764 h 1132764"/>
                  <a:gd name="connsiteX1" fmla="*/ 1480782 w 1480782"/>
                  <a:gd name="connsiteY1" fmla="*/ 266131 h 1132764"/>
                  <a:gd name="connsiteX2" fmla="*/ 1003111 w 1480782"/>
                  <a:gd name="connsiteY2" fmla="*/ 54591 h 1132764"/>
                  <a:gd name="connsiteX3" fmla="*/ 921224 w 1480782"/>
                  <a:gd name="connsiteY3" fmla="*/ 0 h 1132764"/>
                  <a:gd name="connsiteX4" fmla="*/ 545911 w 1480782"/>
                  <a:gd name="connsiteY4" fmla="*/ 163773 h 1132764"/>
                  <a:gd name="connsiteX5" fmla="*/ 552734 w 1480782"/>
                  <a:gd name="connsiteY5" fmla="*/ 163773 h 1132764"/>
                  <a:gd name="connsiteX6" fmla="*/ 539087 w 1480782"/>
                  <a:gd name="connsiteY6" fmla="*/ 191069 h 1132764"/>
                  <a:gd name="connsiteX7" fmla="*/ 354842 w 1480782"/>
                  <a:gd name="connsiteY7" fmla="*/ 293427 h 1132764"/>
                  <a:gd name="connsiteX8" fmla="*/ 177421 w 1480782"/>
                  <a:gd name="connsiteY8" fmla="*/ 416257 h 1132764"/>
                  <a:gd name="connsiteX9" fmla="*/ 75063 w 1480782"/>
                  <a:gd name="connsiteY9" fmla="*/ 525439 h 1132764"/>
                  <a:gd name="connsiteX10" fmla="*/ 0 w 1480782"/>
                  <a:gd name="connsiteY10" fmla="*/ 580030 h 1132764"/>
                  <a:gd name="connsiteX11" fmla="*/ 156949 w 1480782"/>
                  <a:gd name="connsiteY11" fmla="*/ 736979 h 1132764"/>
                  <a:gd name="connsiteX12" fmla="*/ 334370 w 1480782"/>
                  <a:gd name="connsiteY12" fmla="*/ 996286 h 1132764"/>
                  <a:gd name="connsiteX13" fmla="*/ 648269 w 1480782"/>
                  <a:gd name="connsiteY13" fmla="*/ 764275 h 1132764"/>
                  <a:gd name="connsiteX14" fmla="*/ 675564 w 1480782"/>
                  <a:gd name="connsiteY14" fmla="*/ 743803 h 1132764"/>
                  <a:gd name="connsiteX15" fmla="*/ 975815 w 1480782"/>
                  <a:gd name="connsiteY15" fmla="*/ 1132764 h 1132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782" h="1132764">
                    <a:moveTo>
                      <a:pt x="975815" y="1132764"/>
                    </a:moveTo>
                    <a:lnTo>
                      <a:pt x="1480782" y="266131"/>
                    </a:lnTo>
                    <a:lnTo>
                      <a:pt x="1003111" y="54591"/>
                    </a:lnTo>
                    <a:lnTo>
                      <a:pt x="921224" y="0"/>
                    </a:lnTo>
                    <a:lnTo>
                      <a:pt x="545911" y="163773"/>
                    </a:lnTo>
                    <a:cubicBezTo>
                      <a:pt x="543833" y="164697"/>
                      <a:pt x="550460" y="163773"/>
                      <a:pt x="552734" y="163773"/>
                    </a:cubicBezTo>
                    <a:lnTo>
                      <a:pt x="539087" y="191069"/>
                    </a:lnTo>
                    <a:lnTo>
                      <a:pt x="354842" y="293427"/>
                    </a:lnTo>
                    <a:lnTo>
                      <a:pt x="177421" y="416257"/>
                    </a:lnTo>
                    <a:lnTo>
                      <a:pt x="75063" y="525439"/>
                    </a:lnTo>
                    <a:lnTo>
                      <a:pt x="0" y="580030"/>
                    </a:lnTo>
                    <a:lnTo>
                      <a:pt x="156949" y="736979"/>
                    </a:lnTo>
                    <a:lnTo>
                      <a:pt x="334370" y="996286"/>
                    </a:lnTo>
                    <a:lnTo>
                      <a:pt x="648269" y="764275"/>
                    </a:lnTo>
                    <a:lnTo>
                      <a:pt x="675564" y="743803"/>
                    </a:lnTo>
                    <a:lnTo>
                      <a:pt x="975815" y="113276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0" name="Freeform 129">
                <a:extLst/>
              </p:cNvPr>
              <p:cNvSpPr/>
              <p:nvPr/>
            </p:nvSpPr>
            <p:spPr>
              <a:xfrm>
                <a:off x="6777038" y="1593850"/>
                <a:ext cx="947737" cy="722313"/>
              </a:xfrm>
              <a:custGeom>
                <a:avLst/>
                <a:gdLst>
                  <a:gd name="connsiteX0" fmla="*/ 190733 w 948059"/>
                  <a:gd name="connsiteY0" fmla="*/ 706837 h 723666"/>
                  <a:gd name="connsiteX1" fmla="*/ 0 w 948059"/>
                  <a:gd name="connsiteY1" fmla="*/ 639519 h 723666"/>
                  <a:gd name="connsiteX2" fmla="*/ 134635 w 948059"/>
                  <a:gd name="connsiteY2" fmla="*/ 347808 h 723666"/>
                  <a:gd name="connsiteX3" fmla="*/ 67317 w 948059"/>
                  <a:gd name="connsiteY3" fmla="*/ 325369 h 723666"/>
                  <a:gd name="connsiteX4" fmla="*/ 162684 w 948059"/>
                  <a:gd name="connsiteY4" fmla="*/ 95367 h 723666"/>
                  <a:gd name="connsiteX5" fmla="*/ 342198 w 948059"/>
                  <a:gd name="connsiteY5" fmla="*/ 157075 h 723666"/>
                  <a:gd name="connsiteX6" fmla="*/ 398297 w 948059"/>
                  <a:gd name="connsiteY6" fmla="*/ 0 h 723666"/>
                  <a:gd name="connsiteX7" fmla="*/ 566591 w 948059"/>
                  <a:gd name="connsiteY7" fmla="*/ 61708 h 723666"/>
                  <a:gd name="connsiteX8" fmla="*/ 566591 w 948059"/>
                  <a:gd name="connsiteY8" fmla="*/ 33659 h 723666"/>
                  <a:gd name="connsiteX9" fmla="*/ 863911 w 948059"/>
                  <a:gd name="connsiteY9" fmla="*/ 145855 h 723666"/>
                  <a:gd name="connsiteX10" fmla="*/ 925619 w 948059"/>
                  <a:gd name="connsiteY10" fmla="*/ 168294 h 723666"/>
                  <a:gd name="connsiteX11" fmla="*/ 948059 w 948059"/>
                  <a:gd name="connsiteY11" fmla="*/ 179514 h 723666"/>
                  <a:gd name="connsiteX12" fmla="*/ 852692 w 948059"/>
                  <a:gd name="connsiteY12" fmla="*/ 387077 h 723666"/>
                  <a:gd name="connsiteX13" fmla="*/ 572201 w 948059"/>
                  <a:gd name="connsiteY13" fmla="*/ 258051 h 723666"/>
                  <a:gd name="connsiteX14" fmla="*/ 516103 w 948059"/>
                  <a:gd name="connsiteY14" fmla="*/ 403906 h 723666"/>
                  <a:gd name="connsiteX15" fmla="*/ 426346 w 948059"/>
                  <a:gd name="connsiteY15" fmla="*/ 375857 h 723666"/>
                  <a:gd name="connsiteX16" fmla="*/ 269271 w 948059"/>
                  <a:gd name="connsiteY16" fmla="*/ 723666 h 723666"/>
                  <a:gd name="connsiteX17" fmla="*/ 190733 w 948059"/>
                  <a:gd name="connsiteY17" fmla="*/ 706837 h 723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8059" h="723666">
                    <a:moveTo>
                      <a:pt x="190733" y="706837"/>
                    </a:moveTo>
                    <a:lnTo>
                      <a:pt x="0" y="639519"/>
                    </a:lnTo>
                    <a:lnTo>
                      <a:pt x="134635" y="347808"/>
                    </a:lnTo>
                    <a:lnTo>
                      <a:pt x="67317" y="325369"/>
                    </a:lnTo>
                    <a:lnTo>
                      <a:pt x="162684" y="95367"/>
                    </a:lnTo>
                    <a:lnTo>
                      <a:pt x="342198" y="157075"/>
                    </a:lnTo>
                    <a:lnTo>
                      <a:pt x="398297" y="0"/>
                    </a:lnTo>
                    <a:lnTo>
                      <a:pt x="566591" y="61708"/>
                    </a:lnTo>
                    <a:lnTo>
                      <a:pt x="566591" y="33659"/>
                    </a:lnTo>
                    <a:lnTo>
                      <a:pt x="863911" y="145855"/>
                    </a:lnTo>
                    <a:lnTo>
                      <a:pt x="925619" y="168294"/>
                    </a:lnTo>
                    <a:lnTo>
                      <a:pt x="948059" y="179514"/>
                    </a:lnTo>
                    <a:lnTo>
                      <a:pt x="852692" y="387077"/>
                    </a:lnTo>
                    <a:lnTo>
                      <a:pt x="572201" y="258051"/>
                    </a:lnTo>
                    <a:lnTo>
                      <a:pt x="516103" y="403906"/>
                    </a:lnTo>
                    <a:lnTo>
                      <a:pt x="426346" y="375857"/>
                    </a:lnTo>
                    <a:lnTo>
                      <a:pt x="269271" y="723666"/>
                    </a:lnTo>
                    <a:lnTo>
                      <a:pt x="190733" y="706837"/>
                    </a:lnTo>
                    <a:close/>
                  </a:path>
                </a:pathLst>
              </a:custGeom>
              <a:solidFill>
                <a:srgbClr val="002060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Freeform 106">
                <a:extLst/>
              </p:cNvPr>
              <p:cNvSpPr/>
              <p:nvPr/>
            </p:nvSpPr>
            <p:spPr>
              <a:xfrm>
                <a:off x="7010400" y="1981200"/>
                <a:ext cx="1044575" cy="668338"/>
              </a:xfrm>
              <a:custGeom>
                <a:avLst/>
                <a:gdLst>
                  <a:gd name="connsiteX0" fmla="*/ 1044054 w 1044054"/>
                  <a:gd name="connsiteY0" fmla="*/ 307074 h 668740"/>
                  <a:gd name="connsiteX1" fmla="*/ 893928 w 1044054"/>
                  <a:gd name="connsiteY1" fmla="*/ 668740 h 668740"/>
                  <a:gd name="connsiteX2" fmla="*/ 0 w 1044054"/>
                  <a:gd name="connsiteY2" fmla="*/ 327546 h 668740"/>
                  <a:gd name="connsiteX3" fmla="*/ 156949 w 1044054"/>
                  <a:gd name="connsiteY3" fmla="*/ 0 h 668740"/>
                  <a:gd name="connsiteX4" fmla="*/ 675564 w 1044054"/>
                  <a:gd name="connsiteY4" fmla="*/ 238835 h 668740"/>
                  <a:gd name="connsiteX5" fmla="*/ 791570 w 1044054"/>
                  <a:gd name="connsiteY5" fmla="*/ 34119 h 668740"/>
                  <a:gd name="connsiteX6" fmla="*/ 1044054 w 1044054"/>
                  <a:gd name="connsiteY6" fmla="*/ 307074 h 668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4054" h="668740">
                    <a:moveTo>
                      <a:pt x="1044054" y="307074"/>
                    </a:moveTo>
                    <a:lnTo>
                      <a:pt x="893928" y="668740"/>
                    </a:lnTo>
                    <a:lnTo>
                      <a:pt x="0" y="327546"/>
                    </a:lnTo>
                    <a:lnTo>
                      <a:pt x="156949" y="0"/>
                    </a:lnTo>
                    <a:lnTo>
                      <a:pt x="675564" y="238835"/>
                    </a:lnTo>
                    <a:lnTo>
                      <a:pt x="791570" y="34119"/>
                    </a:lnTo>
                    <a:lnTo>
                      <a:pt x="1044054" y="307074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Freeform 55">
                <a:extLst/>
              </p:cNvPr>
              <p:cNvSpPr/>
              <p:nvPr/>
            </p:nvSpPr>
            <p:spPr>
              <a:xfrm>
                <a:off x="6350000" y="1411288"/>
                <a:ext cx="1052513" cy="2333625"/>
              </a:xfrm>
              <a:custGeom>
                <a:avLst/>
                <a:gdLst>
                  <a:gd name="connsiteX0" fmla="*/ 0 w 1053388"/>
                  <a:gd name="connsiteY0" fmla="*/ 2333548 h 2333548"/>
                  <a:gd name="connsiteX1" fmla="*/ 446227 w 1053388"/>
                  <a:gd name="connsiteY1" fmla="*/ 1345996 h 2333548"/>
                  <a:gd name="connsiteX2" fmla="*/ 1053388 w 1053388"/>
                  <a:gd name="connsiteY2" fmla="*/ 0 h 233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3388" h="2333548">
                    <a:moveTo>
                      <a:pt x="0" y="2333548"/>
                    </a:moveTo>
                    <a:lnTo>
                      <a:pt x="446227" y="1345996"/>
                    </a:lnTo>
                    <a:lnTo>
                      <a:pt x="1053388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Freeform 57">
                <a:extLst/>
              </p:cNvPr>
              <p:cNvSpPr/>
              <p:nvPr/>
            </p:nvSpPr>
            <p:spPr>
              <a:xfrm>
                <a:off x="6210300" y="1652588"/>
                <a:ext cx="936625" cy="358775"/>
              </a:xfrm>
              <a:custGeom>
                <a:avLst/>
                <a:gdLst>
                  <a:gd name="connsiteX0" fmla="*/ 0 w 936345"/>
                  <a:gd name="connsiteY0" fmla="*/ 0 h 358445"/>
                  <a:gd name="connsiteX1" fmla="*/ 936345 w 936345"/>
                  <a:gd name="connsiteY1" fmla="*/ 358445 h 3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6345" h="358445">
                    <a:moveTo>
                      <a:pt x="0" y="0"/>
                    </a:moveTo>
                    <a:lnTo>
                      <a:pt x="936345" y="358445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" name="Freeform 5">
                <a:extLst/>
              </p:cNvPr>
              <p:cNvSpPr/>
              <p:nvPr/>
            </p:nvSpPr>
            <p:spPr>
              <a:xfrm>
                <a:off x="9407525" y="5581650"/>
                <a:ext cx="519113" cy="1163638"/>
              </a:xfrm>
              <a:custGeom>
                <a:avLst/>
                <a:gdLst>
                  <a:gd name="connsiteX0" fmla="*/ 512064 w 519379"/>
                  <a:gd name="connsiteY0" fmla="*/ 1163116 h 1163116"/>
                  <a:gd name="connsiteX1" fmla="*/ 424282 w 519379"/>
                  <a:gd name="connsiteY1" fmla="*/ 1104595 h 1163116"/>
                  <a:gd name="connsiteX2" fmla="*/ 256032 w 519379"/>
                  <a:gd name="connsiteY2" fmla="*/ 943660 h 1163116"/>
                  <a:gd name="connsiteX3" fmla="*/ 153619 w 519379"/>
                  <a:gd name="connsiteY3" fmla="*/ 658368 h 1163116"/>
                  <a:gd name="connsiteX4" fmla="*/ 0 w 519379"/>
                  <a:gd name="connsiteY4" fmla="*/ 102412 h 1163116"/>
                  <a:gd name="connsiteX5" fmla="*/ 519379 w 519379"/>
                  <a:gd name="connsiteY5" fmla="*/ 0 h 1163116"/>
                  <a:gd name="connsiteX6" fmla="*/ 512064 w 519379"/>
                  <a:gd name="connsiteY6" fmla="*/ 1163116 h 116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379" h="1163116">
                    <a:moveTo>
                      <a:pt x="512064" y="1163116"/>
                    </a:moveTo>
                    <a:lnTo>
                      <a:pt x="424282" y="1104595"/>
                    </a:lnTo>
                    <a:lnTo>
                      <a:pt x="256032" y="943660"/>
                    </a:lnTo>
                    <a:lnTo>
                      <a:pt x="153619" y="658368"/>
                    </a:lnTo>
                    <a:lnTo>
                      <a:pt x="0" y="102412"/>
                    </a:lnTo>
                    <a:lnTo>
                      <a:pt x="519379" y="0"/>
                    </a:lnTo>
                    <a:cubicBezTo>
                      <a:pt x="516941" y="387705"/>
                      <a:pt x="514502" y="775411"/>
                      <a:pt x="512064" y="1163116"/>
                    </a:cubicBezTo>
                    <a:close/>
                  </a:path>
                </a:pathLst>
              </a:custGeom>
              <a:solidFill>
                <a:srgbClr val="0070C0">
                  <a:alpha val="60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" name="Freeform 6">
                <a:extLst/>
              </p:cNvPr>
              <p:cNvSpPr/>
              <p:nvPr/>
            </p:nvSpPr>
            <p:spPr>
              <a:xfrm>
                <a:off x="9334500" y="2501900"/>
                <a:ext cx="592138" cy="3013075"/>
              </a:xfrm>
              <a:custGeom>
                <a:avLst/>
                <a:gdLst>
                  <a:gd name="connsiteX0" fmla="*/ 65837 w 592531"/>
                  <a:gd name="connsiteY0" fmla="*/ 3013863 h 3013863"/>
                  <a:gd name="connsiteX1" fmla="*/ 592531 w 592531"/>
                  <a:gd name="connsiteY1" fmla="*/ 2911450 h 3013863"/>
                  <a:gd name="connsiteX2" fmla="*/ 563271 w 592531"/>
                  <a:gd name="connsiteY2" fmla="*/ 0 h 3013863"/>
                  <a:gd name="connsiteX3" fmla="*/ 241402 w 592531"/>
                  <a:gd name="connsiteY3" fmla="*/ 351130 h 3013863"/>
                  <a:gd name="connsiteX4" fmla="*/ 124359 w 592531"/>
                  <a:gd name="connsiteY4" fmla="*/ 643738 h 3013863"/>
                  <a:gd name="connsiteX5" fmla="*/ 43891 w 592531"/>
                  <a:gd name="connsiteY5" fmla="*/ 943661 h 3013863"/>
                  <a:gd name="connsiteX6" fmla="*/ 7315 w 592531"/>
                  <a:gd name="connsiteY6" fmla="*/ 1316736 h 3013863"/>
                  <a:gd name="connsiteX7" fmla="*/ 0 w 592531"/>
                  <a:gd name="connsiteY7" fmla="*/ 1689812 h 3013863"/>
                  <a:gd name="connsiteX8" fmla="*/ 51207 w 592531"/>
                  <a:gd name="connsiteY8" fmla="*/ 2026311 h 3013863"/>
                  <a:gd name="connsiteX9" fmla="*/ 14631 w 592531"/>
                  <a:gd name="connsiteY9" fmla="*/ 2231136 h 3013863"/>
                  <a:gd name="connsiteX10" fmla="*/ 58522 w 592531"/>
                  <a:gd name="connsiteY10" fmla="*/ 2626157 h 3013863"/>
                  <a:gd name="connsiteX11" fmla="*/ 65837 w 592531"/>
                  <a:gd name="connsiteY11" fmla="*/ 3013863 h 3013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2531" h="3013863">
                    <a:moveTo>
                      <a:pt x="65837" y="3013863"/>
                    </a:moveTo>
                    <a:lnTo>
                      <a:pt x="592531" y="2911450"/>
                    </a:lnTo>
                    <a:lnTo>
                      <a:pt x="563271" y="0"/>
                    </a:lnTo>
                    <a:lnTo>
                      <a:pt x="241402" y="351130"/>
                    </a:lnTo>
                    <a:lnTo>
                      <a:pt x="124359" y="643738"/>
                    </a:lnTo>
                    <a:lnTo>
                      <a:pt x="43891" y="943661"/>
                    </a:lnTo>
                    <a:lnTo>
                      <a:pt x="7315" y="1316736"/>
                    </a:lnTo>
                    <a:lnTo>
                      <a:pt x="0" y="1689812"/>
                    </a:lnTo>
                    <a:lnTo>
                      <a:pt x="51207" y="2026311"/>
                    </a:lnTo>
                    <a:lnTo>
                      <a:pt x="14631" y="2231136"/>
                    </a:lnTo>
                    <a:lnTo>
                      <a:pt x="58522" y="2626157"/>
                    </a:lnTo>
                    <a:lnTo>
                      <a:pt x="65837" y="3013863"/>
                    </a:lnTo>
                    <a:close/>
                  </a:path>
                </a:pathLst>
              </a:custGeom>
              <a:solidFill>
                <a:srgbClr val="0070C0">
                  <a:alpha val="60000"/>
                </a:srgb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Freeform 9">
                <a:extLst/>
              </p:cNvPr>
              <p:cNvSpPr/>
              <p:nvPr/>
            </p:nvSpPr>
            <p:spPr>
              <a:xfrm>
                <a:off x="8193088" y="5500688"/>
                <a:ext cx="1741487" cy="1368425"/>
              </a:xfrm>
              <a:custGeom>
                <a:avLst/>
                <a:gdLst>
                  <a:gd name="connsiteX0" fmla="*/ 1741018 w 1741018"/>
                  <a:gd name="connsiteY0" fmla="*/ 0 h 1367943"/>
                  <a:gd name="connsiteX1" fmla="*/ 950976 w 1741018"/>
                  <a:gd name="connsiteY1" fmla="*/ 153620 h 1367943"/>
                  <a:gd name="connsiteX2" fmla="*/ 512064 w 1741018"/>
                  <a:gd name="connsiteY2" fmla="*/ 307239 h 1367943"/>
                  <a:gd name="connsiteX3" fmla="*/ 256032 w 1741018"/>
                  <a:gd name="connsiteY3" fmla="*/ 563271 h 1367943"/>
                  <a:gd name="connsiteX4" fmla="*/ 80467 w 1741018"/>
                  <a:gd name="connsiteY4" fmla="*/ 885140 h 1367943"/>
                  <a:gd name="connsiteX5" fmla="*/ 0 w 1741018"/>
                  <a:gd name="connsiteY5" fmla="*/ 1367943 h 13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1018" h="1367943">
                    <a:moveTo>
                      <a:pt x="1741018" y="0"/>
                    </a:moveTo>
                    <a:cubicBezTo>
                      <a:pt x="1448410" y="51207"/>
                      <a:pt x="1155802" y="102414"/>
                      <a:pt x="950976" y="153620"/>
                    </a:cubicBezTo>
                    <a:cubicBezTo>
                      <a:pt x="746150" y="204826"/>
                      <a:pt x="627888" y="238964"/>
                      <a:pt x="512064" y="307239"/>
                    </a:cubicBezTo>
                    <a:cubicBezTo>
                      <a:pt x="396240" y="375514"/>
                      <a:pt x="327965" y="466954"/>
                      <a:pt x="256032" y="563271"/>
                    </a:cubicBezTo>
                    <a:cubicBezTo>
                      <a:pt x="184099" y="659588"/>
                      <a:pt x="123139" y="751028"/>
                      <a:pt x="80467" y="885140"/>
                    </a:cubicBezTo>
                    <a:cubicBezTo>
                      <a:pt x="37795" y="1019252"/>
                      <a:pt x="18897" y="1193597"/>
                      <a:pt x="0" y="1367943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5" name="Straight Connector 14">
                <a:extLst/>
              </p:cNvPr>
              <p:cNvCxnSpPr/>
              <p:nvPr/>
            </p:nvCxnSpPr>
            <p:spPr>
              <a:xfrm rot="16200000" flipV="1">
                <a:off x="8304213" y="4649787"/>
                <a:ext cx="1906588" cy="7461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reeform 25">
                <a:extLst/>
              </p:cNvPr>
              <p:cNvSpPr/>
              <p:nvPr/>
            </p:nvSpPr>
            <p:spPr>
              <a:xfrm>
                <a:off x="7659688" y="4121150"/>
                <a:ext cx="1601787" cy="655638"/>
              </a:xfrm>
              <a:custGeom>
                <a:avLst/>
                <a:gdLst>
                  <a:gd name="connsiteX0" fmla="*/ 1600809 w 1600809"/>
                  <a:gd name="connsiteY0" fmla="*/ 655930 h 655930"/>
                  <a:gd name="connsiteX1" fmla="*/ 730300 w 1600809"/>
                  <a:gd name="connsiteY1" fmla="*/ 538886 h 655930"/>
                  <a:gd name="connsiteX2" fmla="*/ 430377 w 1600809"/>
                  <a:gd name="connsiteY2" fmla="*/ 480365 h 655930"/>
                  <a:gd name="connsiteX3" fmla="*/ 130454 w 1600809"/>
                  <a:gd name="connsiteY3" fmla="*/ 187757 h 655930"/>
                  <a:gd name="connsiteX4" fmla="*/ 20726 w 1600809"/>
                  <a:gd name="connsiteY4" fmla="*/ 26822 h 655930"/>
                  <a:gd name="connsiteX5" fmla="*/ 6096 w 1600809"/>
                  <a:gd name="connsiteY5" fmla="*/ 26822 h 65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0809" h="655930">
                    <a:moveTo>
                      <a:pt x="1600809" y="655930"/>
                    </a:moveTo>
                    <a:lnTo>
                      <a:pt x="730300" y="538886"/>
                    </a:lnTo>
                    <a:cubicBezTo>
                      <a:pt x="535228" y="509625"/>
                      <a:pt x="530351" y="538886"/>
                      <a:pt x="430377" y="480365"/>
                    </a:cubicBezTo>
                    <a:cubicBezTo>
                      <a:pt x="330403" y="421844"/>
                      <a:pt x="198729" y="263347"/>
                      <a:pt x="130454" y="187757"/>
                    </a:cubicBezTo>
                    <a:cubicBezTo>
                      <a:pt x="62179" y="112167"/>
                      <a:pt x="41452" y="53644"/>
                      <a:pt x="20726" y="26822"/>
                    </a:cubicBezTo>
                    <a:cubicBezTo>
                      <a:pt x="0" y="0"/>
                      <a:pt x="3048" y="13411"/>
                      <a:pt x="6096" y="26822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Freeform 29">
                <a:extLst/>
              </p:cNvPr>
              <p:cNvSpPr/>
              <p:nvPr/>
            </p:nvSpPr>
            <p:spPr>
              <a:xfrm>
                <a:off x="6846888" y="4140200"/>
                <a:ext cx="841375" cy="534988"/>
              </a:xfrm>
              <a:custGeom>
                <a:avLst/>
                <a:gdLst>
                  <a:gd name="connsiteX0" fmla="*/ 0 w 841248"/>
                  <a:gd name="connsiteY0" fmla="*/ 534010 h 534010"/>
                  <a:gd name="connsiteX1" fmla="*/ 226771 w 841248"/>
                  <a:gd name="connsiteY1" fmla="*/ 475488 h 534010"/>
                  <a:gd name="connsiteX2" fmla="*/ 468173 w 841248"/>
                  <a:gd name="connsiteY2" fmla="*/ 277978 h 534010"/>
                  <a:gd name="connsiteX3" fmla="*/ 694944 w 841248"/>
                  <a:gd name="connsiteY3" fmla="*/ 102413 h 534010"/>
                  <a:gd name="connsiteX4" fmla="*/ 841248 w 841248"/>
                  <a:gd name="connsiteY4" fmla="*/ 0 h 53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48" h="534010">
                    <a:moveTo>
                      <a:pt x="0" y="534010"/>
                    </a:moveTo>
                    <a:lnTo>
                      <a:pt x="226771" y="475488"/>
                    </a:lnTo>
                    <a:lnTo>
                      <a:pt x="468173" y="277978"/>
                    </a:lnTo>
                    <a:lnTo>
                      <a:pt x="694944" y="102413"/>
                    </a:lnTo>
                    <a:lnTo>
                      <a:pt x="841248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Freeform 33">
                <a:extLst/>
              </p:cNvPr>
              <p:cNvSpPr/>
              <p:nvPr/>
            </p:nvSpPr>
            <p:spPr>
              <a:xfrm>
                <a:off x="7827963" y="4981575"/>
                <a:ext cx="811212" cy="863600"/>
              </a:xfrm>
              <a:custGeom>
                <a:avLst/>
                <a:gdLst>
                  <a:gd name="connsiteX0" fmla="*/ 811987 w 811987"/>
                  <a:gd name="connsiteY0" fmla="*/ 863194 h 863194"/>
                  <a:gd name="connsiteX1" fmla="*/ 351130 w 811987"/>
                  <a:gd name="connsiteY1" fmla="*/ 490119 h 863194"/>
                  <a:gd name="connsiteX2" fmla="*/ 416966 w 811987"/>
                  <a:gd name="connsiteY2" fmla="*/ 343815 h 863194"/>
                  <a:gd name="connsiteX3" fmla="*/ 438912 w 811987"/>
                  <a:gd name="connsiteY3" fmla="*/ 292608 h 863194"/>
                  <a:gd name="connsiteX4" fmla="*/ 0 w 811987"/>
                  <a:gd name="connsiteY4" fmla="*/ 0 h 863194"/>
                  <a:gd name="connsiteX5" fmla="*/ 7315 w 811987"/>
                  <a:gd name="connsiteY5" fmla="*/ 0 h 863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987" h="863194">
                    <a:moveTo>
                      <a:pt x="811987" y="863194"/>
                    </a:moveTo>
                    <a:lnTo>
                      <a:pt x="351130" y="490119"/>
                    </a:lnTo>
                    <a:lnTo>
                      <a:pt x="416966" y="343815"/>
                    </a:lnTo>
                    <a:lnTo>
                      <a:pt x="438912" y="292608"/>
                    </a:lnTo>
                    <a:lnTo>
                      <a:pt x="0" y="0"/>
                    </a:lnTo>
                    <a:lnTo>
                      <a:pt x="7315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Freeform 36">
                <a:extLst/>
              </p:cNvPr>
              <p:cNvSpPr/>
              <p:nvPr/>
            </p:nvSpPr>
            <p:spPr>
              <a:xfrm>
                <a:off x="7102475" y="3379788"/>
                <a:ext cx="571500" cy="760412"/>
              </a:xfrm>
              <a:custGeom>
                <a:avLst/>
                <a:gdLst>
                  <a:gd name="connsiteX0" fmla="*/ 570586 w 570586"/>
                  <a:gd name="connsiteY0" fmla="*/ 760781 h 760781"/>
                  <a:gd name="connsiteX1" fmla="*/ 0 w 570586"/>
                  <a:gd name="connsiteY1" fmla="*/ 0 h 760781"/>
                  <a:gd name="connsiteX2" fmla="*/ 0 w 570586"/>
                  <a:gd name="connsiteY2" fmla="*/ 0 h 76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0586" h="760781">
                    <a:moveTo>
                      <a:pt x="570586" y="760781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Freeform 38">
                <a:extLst/>
              </p:cNvPr>
              <p:cNvSpPr/>
              <p:nvPr/>
            </p:nvSpPr>
            <p:spPr>
              <a:xfrm>
                <a:off x="7769225" y="3357563"/>
                <a:ext cx="525463" cy="922337"/>
              </a:xfrm>
              <a:custGeom>
                <a:avLst/>
                <a:gdLst>
                  <a:gd name="connsiteX0" fmla="*/ 0 w 526695"/>
                  <a:gd name="connsiteY0" fmla="*/ 921715 h 921715"/>
                  <a:gd name="connsiteX1" fmla="*/ 526695 w 526695"/>
                  <a:gd name="connsiteY1" fmla="*/ 0 h 921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6695" h="921715">
                    <a:moveTo>
                      <a:pt x="0" y="921715"/>
                    </a:moveTo>
                    <a:lnTo>
                      <a:pt x="526695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Freeform 39">
                <a:extLst/>
              </p:cNvPr>
              <p:cNvSpPr/>
              <p:nvPr/>
            </p:nvSpPr>
            <p:spPr>
              <a:xfrm>
                <a:off x="9231313" y="2273300"/>
                <a:ext cx="744537" cy="1471613"/>
              </a:xfrm>
              <a:custGeom>
                <a:avLst/>
                <a:gdLst>
                  <a:gd name="connsiteX0" fmla="*/ 0 w 744502"/>
                  <a:gd name="connsiteY0" fmla="*/ 1472446 h 1472446"/>
                  <a:gd name="connsiteX1" fmla="*/ 51207 w 744502"/>
                  <a:gd name="connsiteY1" fmla="*/ 1172523 h 1472446"/>
                  <a:gd name="connsiteX2" fmla="*/ 102413 w 744502"/>
                  <a:gd name="connsiteY2" fmla="*/ 909176 h 1472446"/>
                  <a:gd name="connsiteX3" fmla="*/ 153620 w 744502"/>
                  <a:gd name="connsiteY3" fmla="*/ 675090 h 1472446"/>
                  <a:gd name="connsiteX4" fmla="*/ 190196 w 744502"/>
                  <a:gd name="connsiteY4" fmla="*/ 565362 h 1472446"/>
                  <a:gd name="connsiteX5" fmla="*/ 351130 w 744502"/>
                  <a:gd name="connsiteY5" fmla="*/ 404427 h 1472446"/>
                  <a:gd name="connsiteX6" fmla="*/ 599847 w 744502"/>
                  <a:gd name="connsiteY6" fmla="*/ 148395 h 1472446"/>
                  <a:gd name="connsiteX7" fmla="*/ 680314 w 744502"/>
                  <a:gd name="connsiteY7" fmla="*/ 2091 h 1472446"/>
                  <a:gd name="connsiteX8" fmla="*/ 694944 w 744502"/>
                  <a:gd name="connsiteY8" fmla="*/ 2091 h 147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4502" h="1472446">
                    <a:moveTo>
                      <a:pt x="0" y="1472446"/>
                    </a:moveTo>
                    <a:lnTo>
                      <a:pt x="51207" y="1172523"/>
                    </a:lnTo>
                    <a:lnTo>
                      <a:pt x="102413" y="909176"/>
                    </a:lnTo>
                    <a:lnTo>
                      <a:pt x="153620" y="675090"/>
                    </a:lnTo>
                    <a:lnTo>
                      <a:pt x="190196" y="565362"/>
                    </a:lnTo>
                    <a:lnTo>
                      <a:pt x="351130" y="404427"/>
                    </a:lnTo>
                    <a:lnTo>
                      <a:pt x="599847" y="148395"/>
                    </a:lnTo>
                    <a:cubicBezTo>
                      <a:pt x="688884" y="0"/>
                      <a:pt x="744502" y="2091"/>
                      <a:pt x="680314" y="2091"/>
                    </a:cubicBezTo>
                    <a:lnTo>
                      <a:pt x="694944" y="2091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Freeform 40">
                <a:extLst/>
              </p:cNvPr>
              <p:cNvSpPr/>
              <p:nvPr/>
            </p:nvSpPr>
            <p:spPr>
              <a:xfrm>
                <a:off x="7359650" y="709613"/>
                <a:ext cx="2566988" cy="1573212"/>
              </a:xfrm>
              <a:custGeom>
                <a:avLst/>
                <a:gdLst>
                  <a:gd name="connsiteX0" fmla="*/ 2567635 w 2567635"/>
                  <a:gd name="connsiteY0" fmla="*/ 1572768 h 1572768"/>
                  <a:gd name="connsiteX1" fmla="*/ 2538375 w 2567635"/>
                  <a:gd name="connsiteY1" fmla="*/ 1433780 h 1572768"/>
                  <a:gd name="connsiteX2" fmla="*/ 2472538 w 2567635"/>
                  <a:gd name="connsiteY2" fmla="*/ 1324052 h 1572768"/>
                  <a:gd name="connsiteX3" fmla="*/ 2070202 w 2567635"/>
                  <a:gd name="connsiteY3" fmla="*/ 1119226 h 1572768"/>
                  <a:gd name="connsiteX4" fmla="*/ 1448410 w 2567635"/>
                  <a:gd name="connsiteY4" fmla="*/ 790042 h 1572768"/>
                  <a:gd name="connsiteX5" fmla="*/ 0 w 2567635"/>
                  <a:gd name="connsiteY5" fmla="*/ 0 h 1572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635" h="1572768">
                    <a:moveTo>
                      <a:pt x="2567635" y="1572768"/>
                    </a:moveTo>
                    <a:lnTo>
                      <a:pt x="2538375" y="1433780"/>
                    </a:lnTo>
                    <a:lnTo>
                      <a:pt x="2472538" y="1324052"/>
                    </a:lnTo>
                    <a:lnTo>
                      <a:pt x="2070202" y="1119226"/>
                    </a:lnTo>
                    <a:lnTo>
                      <a:pt x="1448410" y="790042"/>
                    </a:ln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Freeform 41">
                <a:extLst/>
              </p:cNvPr>
              <p:cNvSpPr/>
              <p:nvPr/>
            </p:nvSpPr>
            <p:spPr>
              <a:xfrm>
                <a:off x="7029450" y="563563"/>
                <a:ext cx="350838" cy="160337"/>
              </a:xfrm>
              <a:custGeom>
                <a:avLst/>
                <a:gdLst>
                  <a:gd name="connsiteX0" fmla="*/ 351130 w 351130"/>
                  <a:gd name="connsiteY0" fmla="*/ 160935 h 160935"/>
                  <a:gd name="connsiteX1" fmla="*/ 0 w 351130"/>
                  <a:gd name="connsiteY1" fmla="*/ 0 h 160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1130" h="160935">
                    <a:moveTo>
                      <a:pt x="351130" y="160935"/>
                    </a:move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Freeform 42">
                <a:extLst/>
              </p:cNvPr>
              <p:cNvSpPr/>
              <p:nvPr/>
            </p:nvSpPr>
            <p:spPr>
              <a:xfrm>
                <a:off x="6700838" y="401638"/>
                <a:ext cx="350837" cy="161925"/>
              </a:xfrm>
              <a:custGeom>
                <a:avLst/>
                <a:gdLst>
                  <a:gd name="connsiteX0" fmla="*/ 351130 w 351130"/>
                  <a:gd name="connsiteY0" fmla="*/ 160934 h 160934"/>
                  <a:gd name="connsiteX1" fmla="*/ 0 w 351130"/>
                  <a:gd name="connsiteY1" fmla="*/ 0 h 16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1130" h="160934">
                    <a:moveTo>
                      <a:pt x="351130" y="160934"/>
                    </a:move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Freeform 47">
                <a:extLst/>
              </p:cNvPr>
              <p:cNvSpPr/>
              <p:nvPr/>
            </p:nvSpPr>
            <p:spPr>
              <a:xfrm>
                <a:off x="7951788" y="2128838"/>
                <a:ext cx="1389062" cy="1565275"/>
              </a:xfrm>
              <a:custGeom>
                <a:avLst/>
                <a:gdLst>
                  <a:gd name="connsiteX0" fmla="*/ 1389888 w 1389888"/>
                  <a:gd name="connsiteY0" fmla="*/ 1565453 h 1565453"/>
                  <a:gd name="connsiteX1" fmla="*/ 1046074 w 1389888"/>
                  <a:gd name="connsiteY1" fmla="*/ 1506931 h 1565453"/>
                  <a:gd name="connsiteX2" fmla="*/ 453543 w 1389888"/>
                  <a:gd name="connsiteY2" fmla="*/ 1192378 h 1565453"/>
                  <a:gd name="connsiteX3" fmla="*/ 490119 w 1389888"/>
                  <a:gd name="connsiteY3" fmla="*/ 965607 h 1565453"/>
                  <a:gd name="connsiteX4" fmla="*/ 446228 w 1389888"/>
                  <a:gd name="connsiteY4" fmla="*/ 665683 h 1565453"/>
                  <a:gd name="connsiteX5" fmla="*/ 402336 w 1389888"/>
                  <a:gd name="connsiteY5" fmla="*/ 534010 h 1565453"/>
                  <a:gd name="connsiteX6" fmla="*/ 219456 w 1389888"/>
                  <a:gd name="connsiteY6" fmla="*/ 219456 h 1565453"/>
                  <a:gd name="connsiteX7" fmla="*/ 0 w 1389888"/>
                  <a:gd name="connsiteY7" fmla="*/ 0 h 156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9888" h="1565453">
                    <a:moveTo>
                      <a:pt x="1389888" y="1565453"/>
                    </a:moveTo>
                    <a:lnTo>
                      <a:pt x="1046074" y="1506931"/>
                    </a:lnTo>
                    <a:lnTo>
                      <a:pt x="453543" y="1192378"/>
                    </a:lnTo>
                    <a:lnTo>
                      <a:pt x="490119" y="965607"/>
                    </a:lnTo>
                    <a:lnTo>
                      <a:pt x="446228" y="665683"/>
                    </a:lnTo>
                    <a:lnTo>
                      <a:pt x="402336" y="534010"/>
                    </a:lnTo>
                    <a:lnTo>
                      <a:pt x="219456" y="219456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Freeform 44">
                <a:extLst/>
              </p:cNvPr>
              <p:cNvSpPr/>
              <p:nvPr/>
            </p:nvSpPr>
            <p:spPr>
              <a:xfrm>
                <a:off x="7753350" y="1177925"/>
                <a:ext cx="1631950" cy="1784350"/>
              </a:xfrm>
              <a:custGeom>
                <a:avLst/>
                <a:gdLst>
                  <a:gd name="connsiteX0" fmla="*/ 1631290 w 1631290"/>
                  <a:gd name="connsiteY0" fmla="*/ 1784909 h 1784909"/>
                  <a:gd name="connsiteX1" fmla="*/ 1046074 w 1631290"/>
                  <a:gd name="connsiteY1" fmla="*/ 1550823 h 1784909"/>
                  <a:gd name="connsiteX2" fmla="*/ 563270 w 1631290"/>
                  <a:gd name="connsiteY2" fmla="*/ 1419149 h 1784909"/>
                  <a:gd name="connsiteX3" fmla="*/ 475488 w 1631290"/>
                  <a:gd name="connsiteY3" fmla="*/ 1192378 h 1784909"/>
                  <a:gd name="connsiteX4" fmla="*/ 197510 w 1631290"/>
                  <a:gd name="connsiteY4" fmla="*/ 929031 h 1784909"/>
                  <a:gd name="connsiteX5" fmla="*/ 0 w 1631290"/>
                  <a:gd name="connsiteY5" fmla="*/ 702259 h 1784909"/>
                  <a:gd name="connsiteX6" fmla="*/ 475488 w 1631290"/>
                  <a:gd name="connsiteY6" fmla="*/ 0 h 178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1290" h="1784909">
                    <a:moveTo>
                      <a:pt x="1631290" y="1784909"/>
                    </a:moveTo>
                    <a:lnTo>
                      <a:pt x="1046074" y="1550823"/>
                    </a:lnTo>
                    <a:lnTo>
                      <a:pt x="563270" y="1419149"/>
                    </a:lnTo>
                    <a:lnTo>
                      <a:pt x="475488" y="1192378"/>
                    </a:lnTo>
                    <a:lnTo>
                      <a:pt x="197510" y="929031"/>
                    </a:lnTo>
                    <a:lnTo>
                      <a:pt x="0" y="702259"/>
                    </a:lnTo>
                    <a:lnTo>
                      <a:pt x="475488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Freeform 48">
                <a:extLst/>
              </p:cNvPr>
              <p:cNvSpPr/>
              <p:nvPr/>
            </p:nvSpPr>
            <p:spPr>
              <a:xfrm>
                <a:off x="7761288" y="2266950"/>
                <a:ext cx="358775" cy="820738"/>
              </a:xfrm>
              <a:custGeom>
                <a:avLst/>
                <a:gdLst>
                  <a:gd name="connsiteX0" fmla="*/ 358445 w 358445"/>
                  <a:gd name="connsiteY0" fmla="*/ 0 h 819302"/>
                  <a:gd name="connsiteX1" fmla="*/ 0 w 358445"/>
                  <a:gd name="connsiteY1" fmla="*/ 819302 h 8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8445" h="819302">
                    <a:moveTo>
                      <a:pt x="358445" y="0"/>
                    </a:moveTo>
                    <a:lnTo>
                      <a:pt x="0" y="819302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Freeform 49">
                <a:extLst/>
              </p:cNvPr>
              <p:cNvSpPr/>
              <p:nvPr/>
            </p:nvSpPr>
            <p:spPr>
              <a:xfrm>
                <a:off x="4403725" y="395288"/>
                <a:ext cx="2743200" cy="2962275"/>
              </a:xfrm>
              <a:custGeom>
                <a:avLst/>
                <a:gdLst>
                  <a:gd name="connsiteX0" fmla="*/ 2743200 w 2743200"/>
                  <a:gd name="connsiteY0" fmla="*/ 0 h 2962656"/>
                  <a:gd name="connsiteX1" fmla="*/ 2435962 w 2743200"/>
                  <a:gd name="connsiteY1" fmla="*/ 446227 h 2962656"/>
                  <a:gd name="connsiteX2" fmla="*/ 1938528 w 2743200"/>
                  <a:gd name="connsiteY2" fmla="*/ 1082649 h 2962656"/>
                  <a:gd name="connsiteX3" fmla="*/ 1587399 w 2743200"/>
                  <a:gd name="connsiteY3" fmla="*/ 1484985 h 2962656"/>
                  <a:gd name="connsiteX4" fmla="*/ 1068020 w 2743200"/>
                  <a:gd name="connsiteY4" fmla="*/ 2026310 h 2962656"/>
                  <a:gd name="connsiteX5" fmla="*/ 0 w 2743200"/>
                  <a:gd name="connsiteY5" fmla="*/ 2962656 h 2962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3200" h="2962656">
                    <a:moveTo>
                      <a:pt x="2743200" y="0"/>
                    </a:moveTo>
                    <a:lnTo>
                      <a:pt x="2435962" y="446227"/>
                    </a:lnTo>
                    <a:lnTo>
                      <a:pt x="1938528" y="1082649"/>
                    </a:lnTo>
                    <a:lnTo>
                      <a:pt x="1587399" y="1484985"/>
                    </a:lnTo>
                    <a:lnTo>
                      <a:pt x="1068020" y="2026310"/>
                    </a:lnTo>
                    <a:lnTo>
                      <a:pt x="0" y="2962656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Freeform 50">
                <a:extLst/>
              </p:cNvPr>
              <p:cNvSpPr/>
              <p:nvPr/>
            </p:nvSpPr>
            <p:spPr>
              <a:xfrm>
                <a:off x="4440238" y="3203575"/>
                <a:ext cx="768350" cy="703263"/>
              </a:xfrm>
              <a:custGeom>
                <a:avLst/>
                <a:gdLst>
                  <a:gd name="connsiteX0" fmla="*/ 768096 w 768096"/>
                  <a:gd name="connsiteY0" fmla="*/ 702259 h 702259"/>
                  <a:gd name="connsiteX1" fmla="*/ 0 w 768096"/>
                  <a:gd name="connsiteY1" fmla="*/ 0 h 70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8096" h="702259">
                    <a:moveTo>
                      <a:pt x="768096" y="702259"/>
                    </a:move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Freeform 52">
                <a:extLst/>
              </p:cNvPr>
              <p:cNvSpPr/>
              <p:nvPr/>
            </p:nvSpPr>
            <p:spPr>
              <a:xfrm>
                <a:off x="5310188" y="1879600"/>
                <a:ext cx="849312" cy="2122488"/>
              </a:xfrm>
              <a:custGeom>
                <a:avLst/>
                <a:gdLst>
                  <a:gd name="connsiteX0" fmla="*/ 0 w 848563"/>
                  <a:gd name="connsiteY0" fmla="*/ 2121408 h 2121408"/>
                  <a:gd name="connsiteX1" fmla="*/ 380391 w 848563"/>
                  <a:gd name="connsiteY1" fmla="*/ 1638605 h 2121408"/>
                  <a:gd name="connsiteX2" fmla="*/ 555955 w 848563"/>
                  <a:gd name="connsiteY2" fmla="*/ 1375258 h 2121408"/>
                  <a:gd name="connsiteX3" fmla="*/ 643738 w 848563"/>
                  <a:gd name="connsiteY3" fmla="*/ 753466 h 2121408"/>
                  <a:gd name="connsiteX4" fmla="*/ 672999 w 848563"/>
                  <a:gd name="connsiteY4" fmla="*/ 512064 h 2121408"/>
                  <a:gd name="connsiteX5" fmla="*/ 753466 w 848563"/>
                  <a:gd name="connsiteY5" fmla="*/ 380391 h 2121408"/>
                  <a:gd name="connsiteX6" fmla="*/ 848563 w 848563"/>
                  <a:gd name="connsiteY6" fmla="*/ 160935 h 2121408"/>
                  <a:gd name="connsiteX7" fmla="*/ 790042 w 848563"/>
                  <a:gd name="connsiteY7" fmla="*/ 58522 h 2121408"/>
                  <a:gd name="connsiteX8" fmla="*/ 702259 w 848563"/>
                  <a:gd name="connsiteY8" fmla="*/ 0 h 212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8563" h="2121408">
                    <a:moveTo>
                      <a:pt x="0" y="2121408"/>
                    </a:moveTo>
                    <a:lnTo>
                      <a:pt x="380391" y="1638605"/>
                    </a:lnTo>
                    <a:lnTo>
                      <a:pt x="555955" y="1375258"/>
                    </a:lnTo>
                    <a:lnTo>
                      <a:pt x="643738" y="753466"/>
                    </a:lnTo>
                    <a:lnTo>
                      <a:pt x="672999" y="512064"/>
                    </a:lnTo>
                    <a:lnTo>
                      <a:pt x="753466" y="380391"/>
                    </a:lnTo>
                    <a:lnTo>
                      <a:pt x="848563" y="160935"/>
                    </a:lnTo>
                    <a:lnTo>
                      <a:pt x="790042" y="58522"/>
                    </a:lnTo>
                    <a:lnTo>
                      <a:pt x="702259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Freeform 53">
                <a:extLst/>
              </p:cNvPr>
              <p:cNvSpPr/>
              <p:nvPr/>
            </p:nvSpPr>
            <p:spPr>
              <a:xfrm>
                <a:off x="5683250" y="3517900"/>
                <a:ext cx="936625" cy="315913"/>
              </a:xfrm>
              <a:custGeom>
                <a:avLst/>
                <a:gdLst>
                  <a:gd name="connsiteX0" fmla="*/ 936346 w 936346"/>
                  <a:gd name="connsiteY0" fmla="*/ 314554 h 314554"/>
                  <a:gd name="connsiteX1" fmla="*/ 636423 w 936346"/>
                  <a:gd name="connsiteY1" fmla="*/ 226771 h 314554"/>
                  <a:gd name="connsiteX2" fmla="*/ 329184 w 936346"/>
                  <a:gd name="connsiteY2" fmla="*/ 117043 h 314554"/>
                  <a:gd name="connsiteX3" fmla="*/ 95098 w 936346"/>
                  <a:gd name="connsiteY3" fmla="*/ 58522 h 314554"/>
                  <a:gd name="connsiteX4" fmla="*/ 0 w 936346"/>
                  <a:gd name="connsiteY4" fmla="*/ 0 h 31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346" h="314554">
                    <a:moveTo>
                      <a:pt x="936346" y="314554"/>
                    </a:moveTo>
                    <a:lnTo>
                      <a:pt x="636423" y="226771"/>
                    </a:lnTo>
                    <a:lnTo>
                      <a:pt x="329184" y="117043"/>
                    </a:lnTo>
                    <a:lnTo>
                      <a:pt x="95098" y="58522"/>
                    </a:lnTo>
                    <a:lnTo>
                      <a:pt x="0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Freeform 54">
                <a:extLst/>
              </p:cNvPr>
              <p:cNvSpPr/>
              <p:nvPr/>
            </p:nvSpPr>
            <p:spPr>
              <a:xfrm>
                <a:off x="5946775" y="2640013"/>
                <a:ext cx="841375" cy="117475"/>
              </a:xfrm>
              <a:custGeom>
                <a:avLst/>
                <a:gdLst>
                  <a:gd name="connsiteX0" fmla="*/ 0 w 841248"/>
                  <a:gd name="connsiteY0" fmla="*/ 0 h 117043"/>
                  <a:gd name="connsiteX1" fmla="*/ 841248 w 841248"/>
                  <a:gd name="connsiteY1" fmla="*/ 117043 h 11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1248" h="117043">
                    <a:moveTo>
                      <a:pt x="0" y="0"/>
                    </a:moveTo>
                    <a:lnTo>
                      <a:pt x="841248" y="117043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Freeform 56">
                <a:extLst/>
              </p:cNvPr>
              <p:cNvSpPr/>
              <p:nvPr/>
            </p:nvSpPr>
            <p:spPr>
              <a:xfrm>
                <a:off x="6678613" y="1068388"/>
                <a:ext cx="739775" cy="350837"/>
              </a:xfrm>
              <a:custGeom>
                <a:avLst/>
                <a:gdLst>
                  <a:gd name="connsiteX0" fmla="*/ 0 w 738835"/>
                  <a:gd name="connsiteY0" fmla="*/ 0 h 351130"/>
                  <a:gd name="connsiteX1" fmla="*/ 738835 w 738835"/>
                  <a:gd name="connsiteY1" fmla="*/ 351130 h 35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8835" h="351130">
                    <a:moveTo>
                      <a:pt x="0" y="0"/>
                    </a:moveTo>
                    <a:lnTo>
                      <a:pt x="738835" y="3511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Freeform 59">
                <a:extLst/>
              </p:cNvPr>
              <p:cNvSpPr/>
              <p:nvPr/>
            </p:nvSpPr>
            <p:spPr>
              <a:xfrm>
                <a:off x="7023100" y="2319338"/>
                <a:ext cx="914400" cy="358775"/>
              </a:xfrm>
              <a:custGeom>
                <a:avLst/>
                <a:gdLst>
                  <a:gd name="connsiteX0" fmla="*/ 0 w 914400"/>
                  <a:gd name="connsiteY0" fmla="*/ 0 h 358445"/>
                  <a:gd name="connsiteX1" fmla="*/ 914400 w 914400"/>
                  <a:gd name="connsiteY1" fmla="*/ 358445 h 3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400" h="358445">
                    <a:moveTo>
                      <a:pt x="0" y="0"/>
                    </a:moveTo>
                    <a:lnTo>
                      <a:pt x="914400" y="358445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Freeform 60">
                <a:extLst/>
              </p:cNvPr>
              <p:cNvSpPr/>
              <p:nvPr/>
            </p:nvSpPr>
            <p:spPr>
              <a:xfrm>
                <a:off x="7329488" y="1587500"/>
                <a:ext cx="490537" cy="182563"/>
              </a:xfrm>
              <a:custGeom>
                <a:avLst/>
                <a:gdLst>
                  <a:gd name="connsiteX0" fmla="*/ 0 w 490119"/>
                  <a:gd name="connsiteY0" fmla="*/ 0 h 182880"/>
                  <a:gd name="connsiteX1" fmla="*/ 490119 w 490119"/>
                  <a:gd name="connsiteY1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0119" h="182880">
                    <a:moveTo>
                      <a:pt x="0" y="0"/>
                    </a:moveTo>
                    <a:lnTo>
                      <a:pt x="490119" y="18288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63">
                <a:extLst/>
              </p:cNvPr>
              <p:cNvSpPr/>
              <p:nvPr/>
            </p:nvSpPr>
            <p:spPr>
              <a:xfrm>
                <a:off x="8153400" y="6553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Oval 64">
                <a:extLst/>
              </p:cNvPr>
              <p:cNvSpPr/>
              <p:nvPr/>
            </p:nvSpPr>
            <p:spPr>
              <a:xfrm>
                <a:off x="9220200" y="5562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Oval 65">
                <a:extLst/>
              </p:cNvPr>
              <p:cNvSpPr/>
              <p:nvPr/>
            </p:nvSpPr>
            <p:spPr>
              <a:xfrm>
                <a:off x="9220200" y="4724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" name="Oval 66">
                <a:extLst/>
              </p:cNvPr>
              <p:cNvSpPr/>
              <p:nvPr/>
            </p:nvSpPr>
            <p:spPr>
              <a:xfrm>
                <a:off x="9144000" y="3657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" name="Oval 67">
                <a:extLst/>
              </p:cNvPr>
              <p:cNvSpPr/>
              <p:nvPr/>
            </p:nvSpPr>
            <p:spPr>
              <a:xfrm>
                <a:off x="6172200" y="4800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Oval 68">
                <a:extLst/>
              </p:cNvPr>
              <p:cNvSpPr/>
              <p:nvPr/>
            </p:nvSpPr>
            <p:spPr>
              <a:xfrm>
                <a:off x="5257800" y="3886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" name="Oval 69">
                <a:extLst/>
              </p:cNvPr>
              <p:cNvSpPr/>
              <p:nvPr/>
            </p:nvSpPr>
            <p:spPr>
              <a:xfrm>
                <a:off x="4419600" y="32004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Oval 70">
                <a:extLst/>
              </p:cNvPr>
              <p:cNvSpPr/>
              <p:nvPr/>
            </p:nvSpPr>
            <p:spPr>
              <a:xfrm>
                <a:off x="5867400" y="2590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" name="Oval 71">
                <a:extLst/>
              </p:cNvPr>
              <p:cNvSpPr/>
              <p:nvPr/>
            </p:nvSpPr>
            <p:spPr>
              <a:xfrm>
                <a:off x="8153400" y="1066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Oval 72">
                <a:extLst/>
              </p:cNvPr>
              <p:cNvSpPr/>
              <p:nvPr/>
            </p:nvSpPr>
            <p:spPr>
              <a:xfrm>
                <a:off x="6934200" y="4572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" name="Oval 73">
                <a:extLst/>
              </p:cNvPr>
              <p:cNvSpPr/>
              <p:nvPr/>
            </p:nvSpPr>
            <p:spPr>
              <a:xfrm rot="1332933">
                <a:off x="8420100" y="781050"/>
                <a:ext cx="409575" cy="5334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Oval 74">
                <a:extLst/>
              </p:cNvPr>
              <p:cNvSpPr/>
              <p:nvPr/>
            </p:nvSpPr>
            <p:spPr>
              <a:xfrm rot="1332933">
                <a:off x="6765925" y="-1588"/>
                <a:ext cx="336550" cy="384176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" name="Oval 76">
                <a:extLst/>
              </p:cNvPr>
              <p:cNvSpPr/>
              <p:nvPr/>
            </p:nvSpPr>
            <p:spPr>
              <a:xfrm rot="1370248">
                <a:off x="7785100" y="2220913"/>
                <a:ext cx="185738" cy="34925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" name="Freeform 91">
                <a:extLst/>
              </p:cNvPr>
              <p:cNvSpPr/>
              <p:nvPr/>
            </p:nvSpPr>
            <p:spPr>
              <a:xfrm>
                <a:off x="7791450" y="3384550"/>
                <a:ext cx="1431925" cy="1358900"/>
              </a:xfrm>
              <a:custGeom>
                <a:avLst/>
                <a:gdLst>
                  <a:gd name="connsiteX0" fmla="*/ 504967 w 1433014"/>
                  <a:gd name="connsiteY0" fmla="*/ 0 h 1357952"/>
                  <a:gd name="connsiteX1" fmla="*/ 0 w 1433014"/>
                  <a:gd name="connsiteY1" fmla="*/ 887104 h 1357952"/>
                  <a:gd name="connsiteX2" fmla="*/ 232011 w 1433014"/>
                  <a:gd name="connsiteY2" fmla="*/ 1132764 h 1357952"/>
                  <a:gd name="connsiteX3" fmla="*/ 279779 w 1433014"/>
                  <a:gd name="connsiteY3" fmla="*/ 1166883 h 1357952"/>
                  <a:gd name="connsiteX4" fmla="*/ 320722 w 1433014"/>
                  <a:gd name="connsiteY4" fmla="*/ 1194179 h 1357952"/>
                  <a:gd name="connsiteX5" fmla="*/ 409432 w 1433014"/>
                  <a:gd name="connsiteY5" fmla="*/ 1228298 h 1357952"/>
                  <a:gd name="connsiteX6" fmla="*/ 1064525 w 1433014"/>
                  <a:gd name="connsiteY6" fmla="*/ 1303361 h 1357952"/>
                  <a:gd name="connsiteX7" fmla="*/ 1405719 w 1433014"/>
                  <a:gd name="connsiteY7" fmla="*/ 1357952 h 1357952"/>
                  <a:gd name="connsiteX8" fmla="*/ 1433014 w 1433014"/>
                  <a:gd name="connsiteY8" fmla="*/ 1323832 h 1357952"/>
                  <a:gd name="connsiteX9" fmla="*/ 1398895 w 1433014"/>
                  <a:gd name="connsiteY9" fmla="*/ 423080 h 1357952"/>
                  <a:gd name="connsiteX10" fmla="*/ 1317008 w 1433014"/>
                  <a:gd name="connsiteY10" fmla="*/ 382137 h 1357952"/>
                  <a:gd name="connsiteX11" fmla="*/ 1317008 w 1433014"/>
                  <a:gd name="connsiteY11" fmla="*/ 348018 h 1357952"/>
                  <a:gd name="connsiteX12" fmla="*/ 1207826 w 1433014"/>
                  <a:gd name="connsiteY12" fmla="*/ 341194 h 1357952"/>
                  <a:gd name="connsiteX13" fmla="*/ 504967 w 1433014"/>
                  <a:gd name="connsiteY13" fmla="*/ 0 h 1357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3014" h="1357952">
                    <a:moveTo>
                      <a:pt x="504967" y="0"/>
                    </a:moveTo>
                    <a:lnTo>
                      <a:pt x="0" y="887104"/>
                    </a:lnTo>
                    <a:lnTo>
                      <a:pt x="232011" y="1132764"/>
                    </a:lnTo>
                    <a:lnTo>
                      <a:pt x="279779" y="1166883"/>
                    </a:lnTo>
                    <a:lnTo>
                      <a:pt x="320722" y="1194179"/>
                    </a:lnTo>
                    <a:lnTo>
                      <a:pt x="409432" y="1228298"/>
                    </a:lnTo>
                    <a:lnTo>
                      <a:pt x="1064525" y="1303361"/>
                    </a:lnTo>
                    <a:lnTo>
                      <a:pt x="1405719" y="1357952"/>
                    </a:lnTo>
                    <a:lnTo>
                      <a:pt x="1433014" y="1323832"/>
                    </a:lnTo>
                    <a:lnTo>
                      <a:pt x="1398895" y="423080"/>
                    </a:lnTo>
                    <a:lnTo>
                      <a:pt x="1317008" y="382137"/>
                    </a:lnTo>
                    <a:lnTo>
                      <a:pt x="1317008" y="348018"/>
                    </a:lnTo>
                    <a:lnTo>
                      <a:pt x="1207826" y="341194"/>
                    </a:lnTo>
                    <a:lnTo>
                      <a:pt x="504967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Freeform 84">
                <a:extLst/>
              </p:cNvPr>
              <p:cNvSpPr/>
              <p:nvPr/>
            </p:nvSpPr>
            <p:spPr>
              <a:xfrm>
                <a:off x="8351838" y="4824413"/>
                <a:ext cx="881062" cy="430212"/>
              </a:xfrm>
              <a:custGeom>
                <a:avLst/>
                <a:gdLst>
                  <a:gd name="connsiteX0" fmla="*/ 873457 w 880280"/>
                  <a:gd name="connsiteY0" fmla="*/ 313898 h 429904"/>
                  <a:gd name="connsiteX1" fmla="*/ 40943 w 880280"/>
                  <a:gd name="connsiteY1" fmla="*/ 429904 h 429904"/>
                  <a:gd name="connsiteX2" fmla="*/ 6824 w 880280"/>
                  <a:gd name="connsiteY2" fmla="*/ 81886 h 429904"/>
                  <a:gd name="connsiteX3" fmla="*/ 0 w 880280"/>
                  <a:gd name="connsiteY3" fmla="*/ 27295 h 429904"/>
                  <a:gd name="connsiteX4" fmla="*/ 245660 w 880280"/>
                  <a:gd name="connsiteY4" fmla="*/ 0 h 429904"/>
                  <a:gd name="connsiteX5" fmla="*/ 252483 w 880280"/>
                  <a:gd name="connsiteY5" fmla="*/ 75062 h 429904"/>
                  <a:gd name="connsiteX6" fmla="*/ 839337 w 880280"/>
                  <a:gd name="connsiteY6" fmla="*/ 13647 h 429904"/>
                  <a:gd name="connsiteX7" fmla="*/ 859809 w 880280"/>
                  <a:gd name="connsiteY7" fmla="*/ 13647 h 429904"/>
                  <a:gd name="connsiteX8" fmla="*/ 880280 w 880280"/>
                  <a:gd name="connsiteY8" fmla="*/ 68238 h 429904"/>
                  <a:gd name="connsiteX9" fmla="*/ 873457 w 880280"/>
                  <a:gd name="connsiteY9" fmla="*/ 313898 h 429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0280" h="429904">
                    <a:moveTo>
                      <a:pt x="873457" y="313898"/>
                    </a:moveTo>
                    <a:lnTo>
                      <a:pt x="40943" y="429904"/>
                    </a:lnTo>
                    <a:lnTo>
                      <a:pt x="6824" y="81886"/>
                    </a:lnTo>
                    <a:lnTo>
                      <a:pt x="0" y="27295"/>
                    </a:lnTo>
                    <a:lnTo>
                      <a:pt x="245660" y="0"/>
                    </a:lnTo>
                    <a:lnTo>
                      <a:pt x="252483" y="75062"/>
                    </a:lnTo>
                    <a:lnTo>
                      <a:pt x="839337" y="13647"/>
                    </a:lnTo>
                    <a:lnTo>
                      <a:pt x="859809" y="13647"/>
                    </a:lnTo>
                    <a:lnTo>
                      <a:pt x="880280" y="68238"/>
                    </a:lnTo>
                    <a:lnTo>
                      <a:pt x="873457" y="313898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Freeform 85">
                <a:extLst/>
              </p:cNvPr>
              <p:cNvSpPr/>
              <p:nvPr/>
            </p:nvSpPr>
            <p:spPr>
              <a:xfrm>
                <a:off x="8202613" y="5130800"/>
                <a:ext cx="1057275" cy="635000"/>
              </a:xfrm>
              <a:custGeom>
                <a:avLst/>
                <a:gdLst>
                  <a:gd name="connsiteX0" fmla="*/ 1044054 w 1057702"/>
                  <a:gd name="connsiteY0" fmla="*/ 0 h 634621"/>
                  <a:gd name="connsiteX1" fmla="*/ 156950 w 1057702"/>
                  <a:gd name="connsiteY1" fmla="*/ 122830 h 634621"/>
                  <a:gd name="connsiteX2" fmla="*/ 81887 w 1057702"/>
                  <a:gd name="connsiteY2" fmla="*/ 136478 h 634621"/>
                  <a:gd name="connsiteX3" fmla="*/ 0 w 1057702"/>
                  <a:gd name="connsiteY3" fmla="*/ 327546 h 634621"/>
                  <a:gd name="connsiteX4" fmla="*/ 395786 w 1057702"/>
                  <a:gd name="connsiteY4" fmla="*/ 634621 h 634621"/>
                  <a:gd name="connsiteX5" fmla="*/ 627797 w 1057702"/>
                  <a:gd name="connsiteY5" fmla="*/ 511791 h 634621"/>
                  <a:gd name="connsiteX6" fmla="*/ 818866 w 1057702"/>
                  <a:gd name="connsiteY6" fmla="*/ 450376 h 634621"/>
                  <a:gd name="connsiteX7" fmla="*/ 1057702 w 1057702"/>
                  <a:gd name="connsiteY7" fmla="*/ 416257 h 634621"/>
                  <a:gd name="connsiteX8" fmla="*/ 1044054 w 1057702"/>
                  <a:gd name="connsiteY8" fmla="*/ 0 h 63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7702" h="634621">
                    <a:moveTo>
                      <a:pt x="1044054" y="0"/>
                    </a:moveTo>
                    <a:lnTo>
                      <a:pt x="156950" y="122830"/>
                    </a:lnTo>
                    <a:lnTo>
                      <a:pt x="81887" y="136478"/>
                    </a:lnTo>
                    <a:lnTo>
                      <a:pt x="0" y="327546"/>
                    </a:lnTo>
                    <a:lnTo>
                      <a:pt x="395786" y="634621"/>
                    </a:lnTo>
                    <a:lnTo>
                      <a:pt x="627797" y="511791"/>
                    </a:lnTo>
                    <a:lnTo>
                      <a:pt x="818866" y="450376"/>
                    </a:lnTo>
                    <a:lnTo>
                      <a:pt x="1057702" y="416257"/>
                    </a:lnTo>
                    <a:lnTo>
                      <a:pt x="104405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" name="Freeform 86">
                <a:extLst/>
              </p:cNvPr>
              <p:cNvSpPr/>
              <p:nvPr/>
            </p:nvSpPr>
            <p:spPr>
              <a:xfrm>
                <a:off x="7840663" y="4633913"/>
                <a:ext cx="1365250" cy="614362"/>
              </a:xfrm>
              <a:custGeom>
                <a:avLst/>
                <a:gdLst>
                  <a:gd name="connsiteX0" fmla="*/ 1364776 w 1364776"/>
                  <a:gd name="connsiteY0" fmla="*/ 204716 h 614149"/>
                  <a:gd name="connsiteX1" fmla="*/ 1344304 w 1364776"/>
                  <a:gd name="connsiteY1" fmla="*/ 150125 h 614149"/>
                  <a:gd name="connsiteX2" fmla="*/ 307074 w 1364776"/>
                  <a:gd name="connsiteY2" fmla="*/ 27295 h 614149"/>
                  <a:gd name="connsiteX3" fmla="*/ 252483 w 1364776"/>
                  <a:gd name="connsiteY3" fmla="*/ 0 h 614149"/>
                  <a:gd name="connsiteX4" fmla="*/ 0 w 1364776"/>
                  <a:gd name="connsiteY4" fmla="*/ 334370 h 614149"/>
                  <a:gd name="connsiteX5" fmla="*/ 429904 w 1364776"/>
                  <a:gd name="connsiteY5" fmla="*/ 614149 h 614149"/>
                  <a:gd name="connsiteX6" fmla="*/ 552734 w 1364776"/>
                  <a:gd name="connsiteY6" fmla="*/ 614149 h 614149"/>
                  <a:gd name="connsiteX7" fmla="*/ 518615 w 1364776"/>
                  <a:gd name="connsiteY7" fmla="*/ 211540 h 614149"/>
                  <a:gd name="connsiteX8" fmla="*/ 757451 w 1364776"/>
                  <a:gd name="connsiteY8" fmla="*/ 184245 h 614149"/>
                  <a:gd name="connsiteX9" fmla="*/ 771098 w 1364776"/>
                  <a:gd name="connsiteY9" fmla="*/ 279779 h 614149"/>
                  <a:gd name="connsiteX10" fmla="*/ 1364776 w 1364776"/>
                  <a:gd name="connsiteY10" fmla="*/ 204716 h 61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4776" h="614149">
                    <a:moveTo>
                      <a:pt x="1364776" y="204716"/>
                    </a:moveTo>
                    <a:lnTo>
                      <a:pt x="1344304" y="150125"/>
                    </a:lnTo>
                    <a:lnTo>
                      <a:pt x="307074" y="27295"/>
                    </a:lnTo>
                    <a:lnTo>
                      <a:pt x="252483" y="0"/>
                    </a:lnTo>
                    <a:lnTo>
                      <a:pt x="0" y="334370"/>
                    </a:lnTo>
                    <a:lnTo>
                      <a:pt x="429904" y="614149"/>
                    </a:lnTo>
                    <a:lnTo>
                      <a:pt x="552734" y="614149"/>
                    </a:lnTo>
                    <a:lnTo>
                      <a:pt x="518615" y="211540"/>
                    </a:lnTo>
                    <a:lnTo>
                      <a:pt x="757451" y="184245"/>
                    </a:lnTo>
                    <a:lnTo>
                      <a:pt x="771098" y="279779"/>
                    </a:lnTo>
                    <a:lnTo>
                      <a:pt x="1364776" y="204716"/>
                    </a:lnTo>
                    <a:close/>
                  </a:path>
                </a:pathLst>
              </a:custGeom>
              <a:solidFill>
                <a:srgbClr val="7C0A5B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Freeform 93">
                <a:extLst/>
              </p:cNvPr>
              <p:cNvSpPr/>
              <p:nvPr/>
            </p:nvSpPr>
            <p:spPr>
              <a:xfrm>
                <a:off x="7786688" y="5500688"/>
                <a:ext cx="749300" cy="947737"/>
              </a:xfrm>
              <a:custGeom>
                <a:avLst/>
                <a:gdLst>
                  <a:gd name="connsiteX0" fmla="*/ 354842 w 750627"/>
                  <a:gd name="connsiteY0" fmla="*/ 948519 h 948519"/>
                  <a:gd name="connsiteX1" fmla="*/ 450376 w 750627"/>
                  <a:gd name="connsiteY1" fmla="*/ 702859 h 948519"/>
                  <a:gd name="connsiteX2" fmla="*/ 593677 w 750627"/>
                  <a:gd name="connsiteY2" fmla="*/ 511791 h 948519"/>
                  <a:gd name="connsiteX3" fmla="*/ 750627 w 750627"/>
                  <a:gd name="connsiteY3" fmla="*/ 300251 h 948519"/>
                  <a:gd name="connsiteX4" fmla="*/ 375313 w 750627"/>
                  <a:gd name="connsiteY4" fmla="*/ 0 h 948519"/>
                  <a:gd name="connsiteX5" fmla="*/ 177421 w 750627"/>
                  <a:gd name="connsiteY5" fmla="*/ 327546 h 948519"/>
                  <a:gd name="connsiteX6" fmla="*/ 6824 w 750627"/>
                  <a:gd name="connsiteY6" fmla="*/ 675564 h 948519"/>
                  <a:gd name="connsiteX7" fmla="*/ 0 w 750627"/>
                  <a:gd name="connsiteY7" fmla="*/ 689212 h 948519"/>
                  <a:gd name="connsiteX8" fmla="*/ 354842 w 750627"/>
                  <a:gd name="connsiteY8" fmla="*/ 948519 h 94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0627" h="948519">
                    <a:moveTo>
                      <a:pt x="354842" y="948519"/>
                    </a:moveTo>
                    <a:lnTo>
                      <a:pt x="450376" y="702859"/>
                    </a:lnTo>
                    <a:lnTo>
                      <a:pt x="593677" y="511791"/>
                    </a:lnTo>
                    <a:lnTo>
                      <a:pt x="750627" y="300251"/>
                    </a:lnTo>
                    <a:lnTo>
                      <a:pt x="375313" y="0"/>
                    </a:lnTo>
                    <a:lnTo>
                      <a:pt x="177421" y="327546"/>
                    </a:lnTo>
                    <a:lnTo>
                      <a:pt x="6824" y="675564"/>
                    </a:lnTo>
                    <a:lnTo>
                      <a:pt x="0" y="689212"/>
                    </a:lnTo>
                    <a:lnTo>
                      <a:pt x="354842" y="948519"/>
                    </a:ln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Freeform 95">
                <a:extLst/>
              </p:cNvPr>
              <p:cNvSpPr/>
              <p:nvPr/>
            </p:nvSpPr>
            <p:spPr>
              <a:xfrm>
                <a:off x="7786688" y="2339975"/>
                <a:ext cx="620712" cy="1003300"/>
              </a:xfrm>
              <a:custGeom>
                <a:avLst/>
                <a:gdLst>
                  <a:gd name="connsiteX0" fmla="*/ 573206 w 620973"/>
                  <a:gd name="connsiteY0" fmla="*/ 1003110 h 1003110"/>
                  <a:gd name="connsiteX1" fmla="*/ 620973 w 620973"/>
                  <a:gd name="connsiteY1" fmla="*/ 900752 h 1003110"/>
                  <a:gd name="connsiteX2" fmla="*/ 614149 w 620973"/>
                  <a:gd name="connsiteY2" fmla="*/ 620973 h 1003110"/>
                  <a:gd name="connsiteX3" fmla="*/ 539086 w 620973"/>
                  <a:gd name="connsiteY3" fmla="*/ 300251 h 1003110"/>
                  <a:gd name="connsiteX4" fmla="*/ 368489 w 620973"/>
                  <a:gd name="connsiteY4" fmla="*/ 40943 h 1003110"/>
                  <a:gd name="connsiteX5" fmla="*/ 327546 w 620973"/>
                  <a:gd name="connsiteY5" fmla="*/ 0 h 1003110"/>
                  <a:gd name="connsiteX6" fmla="*/ 0 w 620973"/>
                  <a:gd name="connsiteY6" fmla="*/ 736979 h 1003110"/>
                  <a:gd name="connsiteX7" fmla="*/ 573206 w 620973"/>
                  <a:gd name="connsiteY7" fmla="*/ 1003110 h 1003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0973" h="1003110">
                    <a:moveTo>
                      <a:pt x="573206" y="1003110"/>
                    </a:moveTo>
                    <a:lnTo>
                      <a:pt x="620973" y="900752"/>
                    </a:lnTo>
                    <a:lnTo>
                      <a:pt x="614149" y="620973"/>
                    </a:lnTo>
                    <a:lnTo>
                      <a:pt x="539086" y="300251"/>
                    </a:lnTo>
                    <a:lnTo>
                      <a:pt x="368489" y="40943"/>
                    </a:lnTo>
                    <a:lnTo>
                      <a:pt x="327546" y="0"/>
                    </a:lnTo>
                    <a:lnTo>
                      <a:pt x="0" y="736979"/>
                    </a:lnTo>
                    <a:lnTo>
                      <a:pt x="573206" y="1003110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2" name="Freeform 101">
                <a:extLst/>
              </p:cNvPr>
              <p:cNvSpPr/>
              <p:nvPr/>
            </p:nvSpPr>
            <p:spPr>
              <a:xfrm>
                <a:off x="6911975" y="2505075"/>
                <a:ext cx="982663" cy="920750"/>
              </a:xfrm>
              <a:custGeom>
                <a:avLst/>
                <a:gdLst>
                  <a:gd name="connsiteX0" fmla="*/ 484496 w 982639"/>
                  <a:gd name="connsiteY0" fmla="*/ 0 h 921224"/>
                  <a:gd name="connsiteX1" fmla="*/ 0 w 982639"/>
                  <a:gd name="connsiteY1" fmla="*/ 921224 h 921224"/>
                  <a:gd name="connsiteX2" fmla="*/ 238836 w 982639"/>
                  <a:gd name="connsiteY2" fmla="*/ 818866 h 921224"/>
                  <a:gd name="connsiteX3" fmla="*/ 334370 w 982639"/>
                  <a:gd name="connsiteY3" fmla="*/ 764275 h 921224"/>
                  <a:gd name="connsiteX4" fmla="*/ 348018 w 982639"/>
                  <a:gd name="connsiteY4" fmla="*/ 716508 h 921224"/>
                  <a:gd name="connsiteX5" fmla="*/ 832513 w 982639"/>
                  <a:gd name="connsiteY5" fmla="*/ 525439 h 921224"/>
                  <a:gd name="connsiteX6" fmla="*/ 982639 w 982639"/>
                  <a:gd name="connsiteY6" fmla="*/ 177421 h 921224"/>
                  <a:gd name="connsiteX7" fmla="*/ 484496 w 982639"/>
                  <a:gd name="connsiteY7" fmla="*/ 0 h 92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639" h="921224">
                    <a:moveTo>
                      <a:pt x="484496" y="0"/>
                    </a:moveTo>
                    <a:lnTo>
                      <a:pt x="0" y="921224"/>
                    </a:lnTo>
                    <a:lnTo>
                      <a:pt x="238836" y="818866"/>
                    </a:lnTo>
                    <a:lnTo>
                      <a:pt x="334370" y="764275"/>
                    </a:lnTo>
                    <a:lnTo>
                      <a:pt x="348018" y="716508"/>
                    </a:lnTo>
                    <a:lnTo>
                      <a:pt x="832513" y="525439"/>
                    </a:lnTo>
                    <a:lnTo>
                      <a:pt x="982639" y="177421"/>
                    </a:lnTo>
                    <a:lnTo>
                      <a:pt x="484496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Freeform 108">
                <a:extLst/>
              </p:cNvPr>
              <p:cNvSpPr/>
              <p:nvPr/>
            </p:nvSpPr>
            <p:spPr>
              <a:xfrm>
                <a:off x="5881688" y="2701925"/>
                <a:ext cx="839787" cy="750888"/>
              </a:xfrm>
              <a:custGeom>
                <a:avLst/>
                <a:gdLst>
                  <a:gd name="connsiteX0" fmla="*/ 532263 w 839337"/>
                  <a:gd name="connsiteY0" fmla="*/ 750627 h 750627"/>
                  <a:gd name="connsiteX1" fmla="*/ 839337 w 839337"/>
                  <a:gd name="connsiteY1" fmla="*/ 102358 h 750627"/>
                  <a:gd name="connsiteX2" fmla="*/ 156949 w 839337"/>
                  <a:gd name="connsiteY2" fmla="*/ 0 h 750627"/>
                  <a:gd name="connsiteX3" fmla="*/ 95534 w 839337"/>
                  <a:gd name="connsiteY3" fmla="*/ 81886 h 750627"/>
                  <a:gd name="connsiteX4" fmla="*/ 0 w 839337"/>
                  <a:gd name="connsiteY4" fmla="*/ 641444 h 750627"/>
                  <a:gd name="connsiteX5" fmla="*/ 259308 w 839337"/>
                  <a:gd name="connsiteY5" fmla="*/ 716507 h 750627"/>
                  <a:gd name="connsiteX6" fmla="*/ 532263 w 839337"/>
                  <a:gd name="connsiteY6" fmla="*/ 750627 h 75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9337" h="750627">
                    <a:moveTo>
                      <a:pt x="532263" y="750627"/>
                    </a:moveTo>
                    <a:lnTo>
                      <a:pt x="839337" y="102358"/>
                    </a:lnTo>
                    <a:lnTo>
                      <a:pt x="156949" y="0"/>
                    </a:lnTo>
                    <a:lnTo>
                      <a:pt x="95534" y="81886"/>
                    </a:lnTo>
                    <a:lnTo>
                      <a:pt x="0" y="641444"/>
                    </a:lnTo>
                    <a:lnTo>
                      <a:pt x="259308" y="716507"/>
                    </a:lnTo>
                    <a:lnTo>
                      <a:pt x="532263" y="750627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Rounded Rectangle 78">
                <a:extLst/>
              </p:cNvPr>
              <p:cNvSpPr/>
              <p:nvPr/>
            </p:nvSpPr>
            <p:spPr>
              <a:xfrm>
                <a:off x="5181600" y="2743200"/>
                <a:ext cx="152400" cy="1524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3" name="Freeform 112">
                <a:extLst/>
              </p:cNvPr>
              <p:cNvSpPr/>
              <p:nvPr/>
            </p:nvSpPr>
            <p:spPr>
              <a:xfrm>
                <a:off x="6469063" y="2524125"/>
                <a:ext cx="341312" cy="219075"/>
              </a:xfrm>
              <a:custGeom>
                <a:avLst/>
                <a:gdLst>
                  <a:gd name="connsiteX0" fmla="*/ 0 w 341194"/>
                  <a:gd name="connsiteY0" fmla="*/ 156949 h 218364"/>
                  <a:gd name="connsiteX1" fmla="*/ 293427 w 341194"/>
                  <a:gd name="connsiteY1" fmla="*/ 218364 h 218364"/>
                  <a:gd name="connsiteX2" fmla="*/ 341194 w 341194"/>
                  <a:gd name="connsiteY2" fmla="*/ 54591 h 218364"/>
                  <a:gd name="connsiteX3" fmla="*/ 0 w 341194"/>
                  <a:gd name="connsiteY3" fmla="*/ 0 h 218364"/>
                  <a:gd name="connsiteX4" fmla="*/ 0 w 341194"/>
                  <a:gd name="connsiteY4" fmla="*/ 156949 h 218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194" h="218364">
                    <a:moveTo>
                      <a:pt x="0" y="156949"/>
                    </a:moveTo>
                    <a:lnTo>
                      <a:pt x="293427" y="218364"/>
                    </a:lnTo>
                    <a:lnTo>
                      <a:pt x="341194" y="54591"/>
                    </a:lnTo>
                    <a:lnTo>
                      <a:pt x="0" y="0"/>
                    </a:lnTo>
                    <a:lnTo>
                      <a:pt x="0" y="156949"/>
                    </a:lnTo>
                    <a:close/>
                  </a:path>
                </a:pathLst>
              </a:custGeom>
              <a:solidFill>
                <a:srgbClr val="FFC000">
                  <a:alpha val="65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4" name="Freeform 113">
                <a:extLst/>
              </p:cNvPr>
              <p:cNvSpPr/>
              <p:nvPr/>
            </p:nvSpPr>
            <p:spPr>
              <a:xfrm>
                <a:off x="6005513" y="2286000"/>
                <a:ext cx="449262" cy="361950"/>
              </a:xfrm>
              <a:custGeom>
                <a:avLst/>
                <a:gdLst>
                  <a:gd name="connsiteX0" fmla="*/ 102358 w 450376"/>
                  <a:gd name="connsiteY0" fmla="*/ 307075 h 361666"/>
                  <a:gd name="connsiteX1" fmla="*/ 382137 w 450376"/>
                  <a:gd name="connsiteY1" fmla="*/ 361666 h 361666"/>
                  <a:gd name="connsiteX2" fmla="*/ 450376 w 450376"/>
                  <a:gd name="connsiteY2" fmla="*/ 54591 h 361666"/>
                  <a:gd name="connsiteX3" fmla="*/ 197892 w 450376"/>
                  <a:gd name="connsiteY3" fmla="*/ 0 h 361666"/>
                  <a:gd name="connsiteX4" fmla="*/ 191069 w 450376"/>
                  <a:gd name="connsiteY4" fmla="*/ 81887 h 361666"/>
                  <a:gd name="connsiteX5" fmla="*/ 163773 w 450376"/>
                  <a:gd name="connsiteY5" fmla="*/ 156949 h 361666"/>
                  <a:gd name="connsiteX6" fmla="*/ 13648 w 450376"/>
                  <a:gd name="connsiteY6" fmla="*/ 143301 h 361666"/>
                  <a:gd name="connsiteX7" fmla="*/ 0 w 450376"/>
                  <a:gd name="connsiteY7" fmla="*/ 232012 h 361666"/>
                  <a:gd name="connsiteX8" fmla="*/ 163773 w 450376"/>
                  <a:gd name="connsiteY8" fmla="*/ 245660 h 361666"/>
                  <a:gd name="connsiteX9" fmla="*/ 102358 w 450376"/>
                  <a:gd name="connsiteY9" fmla="*/ 307075 h 36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0376" h="361666">
                    <a:moveTo>
                      <a:pt x="102358" y="307075"/>
                    </a:moveTo>
                    <a:lnTo>
                      <a:pt x="382137" y="361666"/>
                    </a:lnTo>
                    <a:lnTo>
                      <a:pt x="450376" y="54591"/>
                    </a:lnTo>
                    <a:lnTo>
                      <a:pt x="197892" y="0"/>
                    </a:lnTo>
                    <a:lnTo>
                      <a:pt x="191069" y="81887"/>
                    </a:lnTo>
                    <a:lnTo>
                      <a:pt x="163773" y="156949"/>
                    </a:lnTo>
                    <a:lnTo>
                      <a:pt x="13648" y="143301"/>
                    </a:lnTo>
                    <a:lnTo>
                      <a:pt x="0" y="232012"/>
                    </a:lnTo>
                    <a:lnTo>
                      <a:pt x="163773" y="245660"/>
                    </a:lnTo>
                    <a:lnTo>
                      <a:pt x="102358" y="307075"/>
                    </a:lnTo>
                    <a:close/>
                  </a:path>
                </a:pathLst>
              </a:custGeom>
              <a:solidFill>
                <a:srgbClr val="C00000">
                  <a:alpha val="65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5" name="Oval 114">
                <a:extLst/>
              </p:cNvPr>
              <p:cNvSpPr/>
              <p:nvPr/>
            </p:nvSpPr>
            <p:spPr>
              <a:xfrm rot="555784">
                <a:off x="6492875" y="2314575"/>
                <a:ext cx="381000" cy="2286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6" name="Freeform 115">
                <a:extLst/>
              </p:cNvPr>
              <p:cNvSpPr/>
              <p:nvPr/>
            </p:nvSpPr>
            <p:spPr>
              <a:xfrm>
                <a:off x="7908925" y="1270000"/>
                <a:ext cx="715963" cy="722313"/>
              </a:xfrm>
              <a:custGeom>
                <a:avLst/>
                <a:gdLst>
                  <a:gd name="connsiteX0" fmla="*/ 0 w 716507"/>
                  <a:gd name="connsiteY0" fmla="*/ 511791 h 723331"/>
                  <a:gd name="connsiteX1" fmla="*/ 450376 w 716507"/>
                  <a:gd name="connsiteY1" fmla="*/ 723331 h 723331"/>
                  <a:gd name="connsiteX2" fmla="*/ 716507 w 716507"/>
                  <a:gd name="connsiteY2" fmla="*/ 197892 h 723331"/>
                  <a:gd name="connsiteX3" fmla="*/ 320722 w 716507"/>
                  <a:gd name="connsiteY3" fmla="*/ 0 h 723331"/>
                  <a:gd name="connsiteX4" fmla="*/ 0 w 716507"/>
                  <a:gd name="connsiteY4" fmla="*/ 511791 h 723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6507" h="723331">
                    <a:moveTo>
                      <a:pt x="0" y="511791"/>
                    </a:moveTo>
                    <a:lnTo>
                      <a:pt x="450376" y="723331"/>
                    </a:lnTo>
                    <a:lnTo>
                      <a:pt x="716507" y="197892"/>
                    </a:lnTo>
                    <a:lnTo>
                      <a:pt x="320722" y="0"/>
                    </a:lnTo>
                    <a:lnTo>
                      <a:pt x="0" y="511791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7" name="Freeform 116">
                <a:extLst/>
              </p:cNvPr>
              <p:cNvSpPr/>
              <p:nvPr/>
            </p:nvSpPr>
            <p:spPr>
              <a:xfrm>
                <a:off x="8788400" y="996950"/>
                <a:ext cx="587375" cy="565150"/>
              </a:xfrm>
              <a:custGeom>
                <a:avLst/>
                <a:gdLst>
                  <a:gd name="connsiteX0" fmla="*/ 0 w 586854"/>
                  <a:gd name="connsiteY0" fmla="*/ 354841 h 566382"/>
                  <a:gd name="connsiteX1" fmla="*/ 457200 w 586854"/>
                  <a:gd name="connsiteY1" fmla="*/ 566382 h 566382"/>
                  <a:gd name="connsiteX2" fmla="*/ 586854 w 586854"/>
                  <a:gd name="connsiteY2" fmla="*/ 184244 h 566382"/>
                  <a:gd name="connsiteX3" fmla="*/ 129654 w 586854"/>
                  <a:gd name="connsiteY3" fmla="*/ 0 h 566382"/>
                  <a:gd name="connsiteX4" fmla="*/ 0 w 586854"/>
                  <a:gd name="connsiteY4" fmla="*/ 354841 h 56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854" h="566382">
                    <a:moveTo>
                      <a:pt x="0" y="354841"/>
                    </a:moveTo>
                    <a:lnTo>
                      <a:pt x="457200" y="566382"/>
                    </a:lnTo>
                    <a:lnTo>
                      <a:pt x="586854" y="184244"/>
                    </a:lnTo>
                    <a:lnTo>
                      <a:pt x="129654" y="0"/>
                    </a:lnTo>
                    <a:lnTo>
                      <a:pt x="0" y="35484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8" name="Freeform 117">
                <a:extLst/>
              </p:cNvPr>
              <p:cNvSpPr/>
              <p:nvPr/>
            </p:nvSpPr>
            <p:spPr>
              <a:xfrm>
                <a:off x="7662863" y="593725"/>
                <a:ext cx="608012" cy="471488"/>
              </a:xfrm>
              <a:custGeom>
                <a:avLst/>
                <a:gdLst>
                  <a:gd name="connsiteX0" fmla="*/ 0 w 607325"/>
                  <a:gd name="connsiteY0" fmla="*/ 225188 h 470847"/>
                  <a:gd name="connsiteX1" fmla="*/ 470848 w 607325"/>
                  <a:gd name="connsiteY1" fmla="*/ 470847 h 470847"/>
                  <a:gd name="connsiteX2" fmla="*/ 607325 w 607325"/>
                  <a:gd name="connsiteY2" fmla="*/ 218364 h 470847"/>
                  <a:gd name="connsiteX3" fmla="*/ 109182 w 607325"/>
                  <a:gd name="connsiteY3" fmla="*/ 0 h 470847"/>
                  <a:gd name="connsiteX4" fmla="*/ 0 w 607325"/>
                  <a:gd name="connsiteY4" fmla="*/ 225188 h 47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325" h="470847">
                    <a:moveTo>
                      <a:pt x="0" y="225188"/>
                    </a:moveTo>
                    <a:lnTo>
                      <a:pt x="470848" y="470847"/>
                    </a:lnTo>
                    <a:lnTo>
                      <a:pt x="607325" y="218364"/>
                    </a:lnTo>
                    <a:lnTo>
                      <a:pt x="109182" y="0"/>
                    </a:lnTo>
                    <a:lnTo>
                      <a:pt x="0" y="225188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9" name="Rectangle 118">
                <a:extLst/>
              </p:cNvPr>
              <p:cNvSpPr/>
              <p:nvPr/>
            </p:nvSpPr>
            <p:spPr>
              <a:xfrm>
                <a:off x="7239000" y="304800"/>
                <a:ext cx="152400" cy="1524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3" name="Hexagon 122">
                <a:extLst/>
              </p:cNvPr>
              <p:cNvSpPr/>
              <p:nvPr/>
            </p:nvSpPr>
            <p:spPr>
              <a:xfrm>
                <a:off x="7543800" y="6172200"/>
                <a:ext cx="152400" cy="152400"/>
              </a:xfrm>
              <a:prstGeom prst="hexagon">
                <a:avLst/>
              </a:prstGeom>
              <a:solidFill>
                <a:srgbClr val="FFC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Freeform 43">
                <a:extLst/>
              </p:cNvPr>
              <p:cNvSpPr/>
              <p:nvPr/>
            </p:nvSpPr>
            <p:spPr>
              <a:xfrm>
                <a:off x="8712200" y="1616075"/>
                <a:ext cx="833438" cy="1090613"/>
              </a:xfrm>
              <a:custGeom>
                <a:avLst/>
                <a:gdLst>
                  <a:gd name="connsiteX0" fmla="*/ 833933 w 833933"/>
                  <a:gd name="connsiteY0" fmla="*/ 1089965 h 1089965"/>
                  <a:gd name="connsiteX1" fmla="*/ 409651 w 833933"/>
                  <a:gd name="connsiteY1" fmla="*/ 863194 h 1089965"/>
                  <a:gd name="connsiteX2" fmla="*/ 475488 w 833933"/>
                  <a:gd name="connsiteY2" fmla="*/ 709575 h 1089965"/>
                  <a:gd name="connsiteX3" fmla="*/ 0 w 833933"/>
                  <a:gd name="connsiteY3" fmla="*/ 453543 h 1089965"/>
                  <a:gd name="connsiteX4" fmla="*/ 314554 w 833933"/>
                  <a:gd name="connsiteY4" fmla="*/ 0 h 1089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933" h="1089965">
                    <a:moveTo>
                      <a:pt x="833933" y="1089965"/>
                    </a:moveTo>
                    <a:lnTo>
                      <a:pt x="409651" y="863194"/>
                    </a:lnTo>
                    <a:lnTo>
                      <a:pt x="475488" y="709575"/>
                    </a:lnTo>
                    <a:lnTo>
                      <a:pt x="0" y="453543"/>
                    </a:lnTo>
                    <a:lnTo>
                      <a:pt x="3145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7" name="Freeform 126">
                <a:extLst/>
              </p:cNvPr>
              <p:cNvSpPr/>
              <p:nvPr/>
            </p:nvSpPr>
            <p:spPr>
              <a:xfrm>
                <a:off x="7377113" y="896938"/>
                <a:ext cx="779462" cy="847725"/>
              </a:xfrm>
              <a:custGeom>
                <a:avLst/>
                <a:gdLst>
                  <a:gd name="connsiteX0" fmla="*/ 0 w 779764"/>
                  <a:gd name="connsiteY0" fmla="*/ 678787 h 847082"/>
                  <a:gd name="connsiteX1" fmla="*/ 437566 w 779764"/>
                  <a:gd name="connsiteY1" fmla="*/ 847082 h 847082"/>
                  <a:gd name="connsiteX2" fmla="*/ 779764 w 779764"/>
                  <a:gd name="connsiteY2" fmla="*/ 330979 h 847082"/>
                  <a:gd name="connsiteX3" fmla="*/ 734886 w 779764"/>
                  <a:gd name="connsiteY3" fmla="*/ 252441 h 847082"/>
                  <a:gd name="connsiteX4" fmla="*/ 230002 w 779764"/>
                  <a:gd name="connsiteY4" fmla="*/ 0 h 847082"/>
                  <a:gd name="connsiteX5" fmla="*/ 117806 w 779764"/>
                  <a:gd name="connsiteY5" fmla="*/ 201953 h 847082"/>
                  <a:gd name="connsiteX6" fmla="*/ 201953 w 779764"/>
                  <a:gd name="connsiteY6" fmla="*/ 246831 h 847082"/>
                  <a:gd name="connsiteX7" fmla="*/ 78537 w 779764"/>
                  <a:gd name="connsiteY7" fmla="*/ 448785 h 847082"/>
                  <a:gd name="connsiteX8" fmla="*/ 157075 w 779764"/>
                  <a:gd name="connsiteY8" fmla="*/ 482444 h 847082"/>
                  <a:gd name="connsiteX9" fmla="*/ 0 w 779764"/>
                  <a:gd name="connsiteY9" fmla="*/ 678787 h 84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9764" h="847082">
                    <a:moveTo>
                      <a:pt x="0" y="678787"/>
                    </a:moveTo>
                    <a:lnTo>
                      <a:pt x="437566" y="847082"/>
                    </a:lnTo>
                    <a:lnTo>
                      <a:pt x="779764" y="330979"/>
                    </a:lnTo>
                    <a:lnTo>
                      <a:pt x="734886" y="252441"/>
                    </a:lnTo>
                    <a:lnTo>
                      <a:pt x="230002" y="0"/>
                    </a:lnTo>
                    <a:lnTo>
                      <a:pt x="117806" y="201953"/>
                    </a:lnTo>
                    <a:lnTo>
                      <a:pt x="201953" y="246831"/>
                    </a:lnTo>
                    <a:lnTo>
                      <a:pt x="78537" y="448785"/>
                    </a:lnTo>
                    <a:lnTo>
                      <a:pt x="157075" y="482444"/>
                    </a:lnTo>
                    <a:lnTo>
                      <a:pt x="0" y="678787"/>
                    </a:lnTo>
                    <a:close/>
                  </a:path>
                </a:pathLst>
              </a:custGeom>
              <a:solidFill>
                <a:schemeClr val="bg1">
                  <a:alpha val="3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Freeform 128">
                <a:extLst/>
              </p:cNvPr>
              <p:cNvSpPr/>
              <p:nvPr/>
            </p:nvSpPr>
            <p:spPr>
              <a:xfrm>
                <a:off x="6597650" y="1100138"/>
                <a:ext cx="825500" cy="493712"/>
              </a:xfrm>
              <a:custGeom>
                <a:avLst/>
                <a:gdLst>
                  <a:gd name="connsiteX0" fmla="*/ 0 w 825794"/>
                  <a:gd name="connsiteY0" fmla="*/ 145855 h 493664"/>
                  <a:gd name="connsiteX1" fmla="*/ 398296 w 825794"/>
                  <a:gd name="connsiteY1" fmla="*/ 398297 h 493664"/>
                  <a:gd name="connsiteX2" fmla="*/ 437565 w 825794"/>
                  <a:gd name="connsiteY2" fmla="*/ 314150 h 493664"/>
                  <a:gd name="connsiteX3" fmla="*/ 690007 w 825794"/>
                  <a:gd name="connsiteY3" fmla="*/ 493664 h 493664"/>
                  <a:gd name="connsiteX4" fmla="*/ 757325 w 825794"/>
                  <a:gd name="connsiteY4" fmla="*/ 319759 h 493664"/>
                  <a:gd name="connsiteX5" fmla="*/ 78537 w 825794"/>
                  <a:gd name="connsiteY5" fmla="*/ 0 h 493664"/>
                  <a:gd name="connsiteX6" fmla="*/ 0 w 825794"/>
                  <a:gd name="connsiteY6" fmla="*/ 145855 h 493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794" h="493664">
                    <a:moveTo>
                      <a:pt x="0" y="145855"/>
                    </a:moveTo>
                    <a:lnTo>
                      <a:pt x="398296" y="398297"/>
                    </a:lnTo>
                    <a:lnTo>
                      <a:pt x="437565" y="314150"/>
                    </a:lnTo>
                    <a:lnTo>
                      <a:pt x="690007" y="493664"/>
                    </a:lnTo>
                    <a:cubicBezTo>
                      <a:pt x="763658" y="318034"/>
                      <a:pt x="825794" y="319759"/>
                      <a:pt x="757325" y="319759"/>
                    </a:cubicBezTo>
                    <a:lnTo>
                      <a:pt x="78537" y="0"/>
                    </a:lnTo>
                    <a:lnTo>
                      <a:pt x="0" y="145855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alpha val="5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1" name="Freeform 130">
                <a:extLst/>
              </p:cNvPr>
              <p:cNvSpPr/>
              <p:nvPr/>
            </p:nvSpPr>
            <p:spPr>
              <a:xfrm>
                <a:off x="6569075" y="1576388"/>
                <a:ext cx="376238" cy="307975"/>
              </a:xfrm>
              <a:custGeom>
                <a:avLst/>
                <a:gdLst>
                  <a:gd name="connsiteX0" fmla="*/ 375858 w 375858"/>
                  <a:gd name="connsiteY0" fmla="*/ 117806 h 308540"/>
                  <a:gd name="connsiteX1" fmla="*/ 67318 w 375858"/>
                  <a:gd name="connsiteY1" fmla="*/ 0 h 308540"/>
                  <a:gd name="connsiteX2" fmla="*/ 0 w 375858"/>
                  <a:gd name="connsiteY2" fmla="*/ 190734 h 308540"/>
                  <a:gd name="connsiteX3" fmla="*/ 314150 w 375858"/>
                  <a:gd name="connsiteY3" fmla="*/ 308540 h 308540"/>
                  <a:gd name="connsiteX4" fmla="*/ 375858 w 375858"/>
                  <a:gd name="connsiteY4" fmla="*/ 117806 h 30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58" h="308540">
                    <a:moveTo>
                      <a:pt x="375858" y="117806"/>
                    </a:moveTo>
                    <a:lnTo>
                      <a:pt x="67318" y="0"/>
                    </a:lnTo>
                    <a:lnTo>
                      <a:pt x="0" y="190734"/>
                    </a:lnTo>
                    <a:lnTo>
                      <a:pt x="314150" y="308540"/>
                    </a:lnTo>
                    <a:lnTo>
                      <a:pt x="375858" y="117806"/>
                    </a:lnTo>
                    <a:close/>
                  </a:path>
                </a:pathLst>
              </a:custGeom>
              <a:solidFill>
                <a:srgbClr val="002060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4" name="Freeform 133">
                <a:extLst/>
              </p:cNvPr>
              <p:cNvSpPr/>
              <p:nvPr/>
            </p:nvSpPr>
            <p:spPr>
              <a:xfrm>
                <a:off x="6470650" y="2355850"/>
                <a:ext cx="919163" cy="1292225"/>
              </a:xfrm>
              <a:custGeom>
                <a:avLst/>
                <a:gdLst>
                  <a:gd name="connsiteX0" fmla="*/ 537587 w 919425"/>
                  <a:gd name="connsiteY0" fmla="*/ 0 h 1291214"/>
                  <a:gd name="connsiteX1" fmla="*/ 919425 w 919425"/>
                  <a:gd name="connsiteY1" fmla="*/ 145702 h 1291214"/>
                  <a:gd name="connsiteX2" fmla="*/ 321548 w 919425"/>
                  <a:gd name="connsiteY2" fmla="*/ 1261069 h 1291214"/>
                  <a:gd name="connsiteX3" fmla="*/ 261258 w 919425"/>
                  <a:gd name="connsiteY3" fmla="*/ 1291214 h 1291214"/>
                  <a:gd name="connsiteX4" fmla="*/ 0 w 919425"/>
                  <a:gd name="connsiteY4" fmla="*/ 1180682 h 1291214"/>
                  <a:gd name="connsiteX5" fmla="*/ 537587 w 919425"/>
                  <a:gd name="connsiteY5" fmla="*/ 0 h 129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9425" h="1291214">
                    <a:moveTo>
                      <a:pt x="537587" y="0"/>
                    </a:moveTo>
                    <a:lnTo>
                      <a:pt x="919425" y="145702"/>
                    </a:lnTo>
                    <a:lnTo>
                      <a:pt x="321548" y="1261069"/>
                    </a:lnTo>
                    <a:lnTo>
                      <a:pt x="261258" y="1291214"/>
                    </a:lnTo>
                    <a:lnTo>
                      <a:pt x="0" y="1180682"/>
                    </a:lnTo>
                    <a:lnTo>
                      <a:pt x="537587" y="0"/>
                    </a:lnTo>
                    <a:close/>
                  </a:path>
                </a:pathLst>
              </a:custGeom>
              <a:solidFill>
                <a:srgbClr val="002060">
                  <a:alpha val="5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" name="Rounded Rectangle 136">
                <a:extLst/>
              </p:cNvPr>
              <p:cNvSpPr/>
              <p:nvPr/>
            </p:nvSpPr>
            <p:spPr>
              <a:xfrm>
                <a:off x="9067800" y="3886200"/>
                <a:ext cx="152400" cy="152400"/>
              </a:xfrm>
              <a:prstGeom prst="round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15" name="TextBox 141"/>
              <p:cNvSpPr txBox="1">
                <a:spLocks noChangeArrowheads="1"/>
              </p:cNvSpPr>
              <p:nvPr/>
            </p:nvSpPr>
            <p:spPr bwMode="auto">
              <a:xfrm>
                <a:off x="9448800" y="3657600"/>
                <a:ext cx="5794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Kelani </a:t>
                </a:r>
              </a:p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River</a:t>
                </a:r>
              </a:p>
            </p:txBody>
          </p:sp>
          <p:sp>
            <p:nvSpPr>
              <p:cNvPr id="17516" name="TextBox 142"/>
              <p:cNvSpPr txBox="1">
                <a:spLocks noChangeArrowheads="1"/>
              </p:cNvSpPr>
              <p:nvPr/>
            </p:nvSpPr>
            <p:spPr bwMode="auto">
              <a:xfrm rot="-5661996">
                <a:off x="8831263" y="4592637"/>
                <a:ext cx="120173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Canal Reservation</a:t>
                </a:r>
              </a:p>
            </p:txBody>
          </p:sp>
          <p:sp>
            <p:nvSpPr>
              <p:cNvPr id="144" name="Freeform 143">
                <a:extLst/>
              </p:cNvPr>
              <p:cNvSpPr/>
              <p:nvPr/>
            </p:nvSpPr>
            <p:spPr>
              <a:xfrm>
                <a:off x="9302750" y="2386013"/>
                <a:ext cx="628650" cy="3140075"/>
              </a:xfrm>
              <a:custGeom>
                <a:avLst/>
                <a:gdLst>
                  <a:gd name="connsiteX0" fmla="*/ 628153 w 628153"/>
                  <a:gd name="connsiteY0" fmla="*/ 0 h 3140766"/>
                  <a:gd name="connsiteX1" fmla="*/ 278296 w 628153"/>
                  <a:gd name="connsiteY1" fmla="*/ 389614 h 3140766"/>
                  <a:gd name="connsiteX2" fmla="*/ 166977 w 628153"/>
                  <a:gd name="connsiteY2" fmla="*/ 548640 h 3140766"/>
                  <a:gd name="connsiteX3" fmla="*/ 79513 w 628153"/>
                  <a:gd name="connsiteY3" fmla="*/ 795131 h 3140766"/>
                  <a:gd name="connsiteX4" fmla="*/ 7951 w 628153"/>
                  <a:gd name="connsiteY4" fmla="*/ 1272209 h 3140766"/>
                  <a:gd name="connsiteX5" fmla="*/ 0 w 628153"/>
                  <a:gd name="connsiteY5" fmla="*/ 1685677 h 3140766"/>
                  <a:gd name="connsiteX6" fmla="*/ 15903 w 628153"/>
                  <a:gd name="connsiteY6" fmla="*/ 2051437 h 3140766"/>
                  <a:gd name="connsiteX7" fmla="*/ 23854 w 628153"/>
                  <a:gd name="connsiteY7" fmla="*/ 2266122 h 3140766"/>
                  <a:gd name="connsiteX8" fmla="*/ 31805 w 628153"/>
                  <a:gd name="connsiteY8" fmla="*/ 2639833 h 3140766"/>
                  <a:gd name="connsiteX9" fmla="*/ 55659 w 628153"/>
                  <a:gd name="connsiteY9" fmla="*/ 3140766 h 314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153" h="3140766">
                    <a:moveTo>
                      <a:pt x="628153" y="0"/>
                    </a:moveTo>
                    <a:lnTo>
                      <a:pt x="278296" y="389614"/>
                    </a:lnTo>
                    <a:lnTo>
                      <a:pt x="166977" y="548640"/>
                    </a:lnTo>
                    <a:lnTo>
                      <a:pt x="79513" y="795131"/>
                    </a:lnTo>
                    <a:lnTo>
                      <a:pt x="7951" y="1272209"/>
                    </a:lnTo>
                    <a:lnTo>
                      <a:pt x="0" y="1685677"/>
                    </a:lnTo>
                    <a:lnTo>
                      <a:pt x="15903" y="2051437"/>
                    </a:lnTo>
                    <a:lnTo>
                      <a:pt x="23854" y="2266122"/>
                    </a:lnTo>
                    <a:lnTo>
                      <a:pt x="31805" y="2639833"/>
                    </a:lnTo>
                    <a:lnTo>
                      <a:pt x="55659" y="3140766"/>
                    </a:lnTo>
                  </a:path>
                </a:pathLst>
              </a:cu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18" name="TextBox 144"/>
              <p:cNvSpPr txBox="1">
                <a:spLocks noChangeArrowheads="1"/>
              </p:cNvSpPr>
              <p:nvPr/>
            </p:nvSpPr>
            <p:spPr bwMode="auto">
              <a:xfrm>
                <a:off x="7696423" y="3657600"/>
                <a:ext cx="906017" cy="56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Development</a:t>
                </a:r>
              </a:p>
              <a:p>
                <a:pPr algn="ctr" eaLnBrk="1" hangingPunct="1"/>
                <a:r>
                  <a:rPr lang="en-US" altLang="en-US" sz="11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22..2 A</a:t>
                </a:r>
              </a:p>
            </p:txBody>
          </p:sp>
          <p:sp>
            <p:nvSpPr>
              <p:cNvPr id="17519" name="TextBox 145"/>
              <p:cNvSpPr txBox="1">
                <a:spLocks noChangeArrowheads="1"/>
              </p:cNvSpPr>
              <p:nvPr/>
            </p:nvSpPr>
            <p:spPr bwMode="auto">
              <a:xfrm>
                <a:off x="8774112" y="3954561"/>
                <a:ext cx="59848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Temple</a:t>
                </a:r>
              </a:p>
            </p:txBody>
          </p:sp>
          <p:sp>
            <p:nvSpPr>
              <p:cNvPr id="17520" name="TextBox 147"/>
              <p:cNvSpPr txBox="1">
                <a:spLocks noChangeArrowheads="1"/>
              </p:cNvSpPr>
              <p:nvPr/>
            </p:nvSpPr>
            <p:spPr bwMode="auto">
              <a:xfrm rot="-313498">
                <a:off x="8382000" y="4800600"/>
                <a:ext cx="8382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Furgusion Housing Project</a:t>
                </a:r>
              </a:p>
            </p:txBody>
          </p:sp>
          <p:sp>
            <p:nvSpPr>
              <p:cNvPr id="15446" name="TextBox 149">
                <a:extLst/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5192713"/>
                <a:ext cx="831850" cy="5318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9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 </a:t>
                </a:r>
              </a:p>
              <a:p>
                <a:pPr eaLnBrk="1" hangingPunct="1">
                  <a:defRPr/>
                </a:pPr>
                <a:r>
                  <a:rPr lang="en-US" altLang="en-US" sz="9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Development</a:t>
                </a:r>
              </a:p>
              <a:p>
                <a:pPr algn="ctr" eaLnBrk="1" hangingPunct="1">
                  <a:defRPr/>
                </a:pPr>
                <a:r>
                  <a:rPr lang="en-US" altLang="en-US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3.32 A</a:t>
                </a:r>
              </a:p>
            </p:txBody>
          </p:sp>
          <p:sp>
            <p:nvSpPr>
              <p:cNvPr id="17522" name="TextBox 150"/>
              <p:cNvSpPr txBox="1">
                <a:spLocks noChangeArrowheads="1"/>
              </p:cNvSpPr>
              <p:nvPr/>
            </p:nvSpPr>
            <p:spPr bwMode="auto">
              <a:xfrm>
                <a:off x="7880690" y="5746810"/>
                <a:ext cx="588623" cy="56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Sanken</a:t>
                </a:r>
              </a:p>
              <a:p>
                <a:pPr eaLnBrk="1" hangingPunct="1"/>
                <a:r>
                  <a:rPr lang="en-US" altLang="en-US" sz="1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2.40 A</a:t>
                </a:r>
              </a:p>
              <a:p>
                <a:pPr eaLnBrk="1" hangingPunct="1"/>
                <a:endParaRPr lang="en-US" altLang="en-US" sz="10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23" name="TextBox 164"/>
              <p:cNvSpPr txBox="1">
                <a:spLocks noChangeArrowheads="1"/>
              </p:cNvSpPr>
              <p:nvPr/>
            </p:nvSpPr>
            <p:spPr bwMode="auto">
              <a:xfrm>
                <a:off x="5257800" y="2667000"/>
                <a:ext cx="60483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Church</a:t>
                </a:r>
              </a:p>
            </p:txBody>
          </p:sp>
          <p:sp>
            <p:nvSpPr>
              <p:cNvPr id="17524" name="TextBox 173"/>
              <p:cNvSpPr txBox="1">
                <a:spLocks noChangeArrowheads="1"/>
              </p:cNvSpPr>
              <p:nvPr/>
            </p:nvSpPr>
            <p:spPr bwMode="auto">
              <a:xfrm>
                <a:off x="7115175" y="2578100"/>
                <a:ext cx="771525" cy="55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Agrarian 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service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project 01</a:t>
                </a:r>
              </a:p>
            </p:txBody>
          </p:sp>
          <p:sp>
            <p:nvSpPr>
              <p:cNvPr id="17525" name="TextBox 175"/>
              <p:cNvSpPr txBox="1">
                <a:spLocks noChangeArrowheads="1"/>
              </p:cNvSpPr>
              <p:nvPr/>
            </p:nvSpPr>
            <p:spPr bwMode="auto">
              <a:xfrm>
                <a:off x="7772400" y="2590800"/>
                <a:ext cx="788988" cy="55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Henamulla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Housing 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</a:t>
                </a:r>
              </a:p>
            </p:txBody>
          </p:sp>
          <p:sp>
            <p:nvSpPr>
              <p:cNvPr id="17526" name="TextBox 177"/>
              <p:cNvSpPr txBox="1">
                <a:spLocks noChangeArrowheads="1"/>
              </p:cNvSpPr>
              <p:nvPr/>
            </p:nvSpPr>
            <p:spPr bwMode="auto">
              <a:xfrm>
                <a:off x="8153400" y="1981200"/>
                <a:ext cx="82073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 Housing</a:t>
                </a:r>
              </a:p>
            </p:txBody>
          </p:sp>
          <p:sp>
            <p:nvSpPr>
              <p:cNvPr id="17527" name="TextBox 181"/>
              <p:cNvSpPr txBox="1">
                <a:spLocks noChangeArrowheads="1"/>
              </p:cNvSpPr>
              <p:nvPr/>
            </p:nvSpPr>
            <p:spPr bwMode="auto">
              <a:xfrm>
                <a:off x="8839200" y="1143000"/>
                <a:ext cx="555625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HNDE</a:t>
                </a:r>
              </a:p>
            </p:txBody>
          </p:sp>
          <p:sp>
            <p:nvSpPr>
              <p:cNvPr id="17528" name="TextBox 182"/>
              <p:cNvSpPr txBox="1">
                <a:spLocks noChangeArrowheads="1"/>
              </p:cNvSpPr>
              <p:nvPr/>
            </p:nvSpPr>
            <p:spPr bwMode="auto">
              <a:xfrm rot="1134332">
                <a:off x="7589838" y="558800"/>
                <a:ext cx="6953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Salvation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Army</a:t>
                </a:r>
              </a:p>
            </p:txBody>
          </p:sp>
          <p:sp>
            <p:nvSpPr>
              <p:cNvPr id="17529" name="TextBox 185"/>
              <p:cNvSpPr txBox="1">
                <a:spLocks noChangeArrowheads="1"/>
              </p:cNvSpPr>
              <p:nvPr/>
            </p:nvSpPr>
            <p:spPr bwMode="auto">
              <a:xfrm>
                <a:off x="6324600" y="2514600"/>
                <a:ext cx="755650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HNDE</a:t>
                </a:r>
                <a:r>
                  <a:rPr lang="en-US" altLang="en-US" sz="7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Hostal</a:t>
                </a:r>
              </a:p>
            </p:txBody>
          </p:sp>
          <p:sp>
            <p:nvSpPr>
              <p:cNvPr id="17530" name="TextBox 186"/>
              <p:cNvSpPr txBox="1">
                <a:spLocks noChangeArrowheads="1"/>
              </p:cNvSpPr>
              <p:nvPr/>
            </p:nvSpPr>
            <p:spPr bwMode="auto">
              <a:xfrm>
                <a:off x="5867400" y="2209800"/>
                <a:ext cx="890588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Modara ananda</a:t>
                </a:r>
              </a:p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Vidyalaya</a:t>
                </a:r>
                <a:endParaRPr lang="en-US" altLang="en-US" sz="7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31" name="TextBox 188"/>
              <p:cNvSpPr txBox="1">
                <a:spLocks noChangeArrowheads="1"/>
              </p:cNvSpPr>
              <p:nvPr/>
            </p:nvSpPr>
            <p:spPr bwMode="auto">
              <a:xfrm>
                <a:off x="7086600" y="2133600"/>
                <a:ext cx="833438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JEDB Land</a:t>
                </a:r>
              </a:p>
            </p:txBody>
          </p:sp>
          <p:sp>
            <p:nvSpPr>
              <p:cNvPr id="17532" name="TextBox 189"/>
              <p:cNvSpPr txBox="1">
                <a:spLocks noChangeArrowheads="1"/>
              </p:cNvSpPr>
              <p:nvPr/>
            </p:nvSpPr>
            <p:spPr bwMode="auto">
              <a:xfrm>
                <a:off x="6629400" y="1676400"/>
                <a:ext cx="11271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9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Aluth Mw Housing</a:t>
                </a:r>
              </a:p>
              <a:p>
                <a:pPr algn="ctr" eaLnBrk="1" hangingPunct="1"/>
                <a:r>
                  <a:rPr lang="en-US" altLang="en-US" sz="9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</a:t>
                </a:r>
              </a:p>
            </p:txBody>
          </p:sp>
          <p:sp>
            <p:nvSpPr>
              <p:cNvPr id="17533" name="TextBox 190"/>
              <p:cNvSpPr txBox="1">
                <a:spLocks noChangeArrowheads="1"/>
              </p:cNvSpPr>
              <p:nvPr/>
            </p:nvSpPr>
            <p:spPr bwMode="auto">
              <a:xfrm>
                <a:off x="7467600" y="1143000"/>
                <a:ext cx="5254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Ware 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House</a:t>
                </a:r>
              </a:p>
            </p:txBody>
          </p:sp>
          <p:sp>
            <p:nvSpPr>
              <p:cNvPr id="17534" name="TextBox 191"/>
              <p:cNvSpPr txBox="1">
                <a:spLocks noChangeArrowheads="1"/>
              </p:cNvSpPr>
              <p:nvPr/>
            </p:nvSpPr>
            <p:spPr bwMode="auto">
              <a:xfrm>
                <a:off x="8077200" y="1371600"/>
                <a:ext cx="52546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Ware 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House</a:t>
                </a:r>
              </a:p>
            </p:txBody>
          </p:sp>
          <p:sp>
            <p:nvSpPr>
              <p:cNvPr id="17535" name="TextBox 193"/>
              <p:cNvSpPr txBox="1">
                <a:spLocks noChangeArrowheads="1"/>
              </p:cNvSpPr>
              <p:nvPr/>
            </p:nvSpPr>
            <p:spPr bwMode="auto">
              <a:xfrm>
                <a:off x="6553200" y="1295400"/>
                <a:ext cx="792163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Apartment</a:t>
                </a:r>
              </a:p>
            </p:txBody>
          </p:sp>
          <p:sp>
            <p:nvSpPr>
              <p:cNvPr id="17536" name="TextBox 195"/>
              <p:cNvSpPr txBox="1">
                <a:spLocks noChangeArrowheads="1"/>
              </p:cNvSpPr>
              <p:nvPr/>
            </p:nvSpPr>
            <p:spPr bwMode="auto">
              <a:xfrm>
                <a:off x="7315200" y="228600"/>
                <a:ext cx="730250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Food City</a:t>
                </a:r>
              </a:p>
            </p:txBody>
          </p:sp>
          <p:sp>
            <p:nvSpPr>
              <p:cNvPr id="35" name="Freeform 34">
                <a:extLst/>
              </p:cNvPr>
              <p:cNvSpPr/>
              <p:nvPr/>
            </p:nvSpPr>
            <p:spPr>
              <a:xfrm>
                <a:off x="6327775" y="3065463"/>
                <a:ext cx="2951163" cy="1447800"/>
              </a:xfrm>
              <a:custGeom>
                <a:avLst/>
                <a:gdLst>
                  <a:gd name="connsiteX0" fmla="*/ 0 w 2950719"/>
                  <a:gd name="connsiteY0" fmla="*/ 1448409 h 1448409"/>
                  <a:gd name="connsiteX1" fmla="*/ 65837 w 2950719"/>
                  <a:gd name="connsiteY1" fmla="*/ 1199693 h 1448409"/>
                  <a:gd name="connsiteX2" fmla="*/ 131674 w 2950719"/>
                  <a:gd name="connsiteY2" fmla="*/ 1082649 h 1448409"/>
                  <a:gd name="connsiteX3" fmla="*/ 270662 w 2950719"/>
                  <a:gd name="connsiteY3" fmla="*/ 848563 h 1448409"/>
                  <a:gd name="connsiteX4" fmla="*/ 314554 w 2950719"/>
                  <a:gd name="connsiteY4" fmla="*/ 731520 h 1448409"/>
                  <a:gd name="connsiteX5" fmla="*/ 636422 w 2950719"/>
                  <a:gd name="connsiteY5" fmla="*/ 416966 h 1448409"/>
                  <a:gd name="connsiteX6" fmla="*/ 936346 w 2950719"/>
                  <a:gd name="connsiteY6" fmla="*/ 190195 h 1448409"/>
                  <a:gd name="connsiteX7" fmla="*/ 1382573 w 2950719"/>
                  <a:gd name="connsiteY7" fmla="*/ 0 h 1448409"/>
                  <a:gd name="connsiteX8" fmla="*/ 1894637 w 2950719"/>
                  <a:gd name="connsiteY8" fmla="*/ 248717 h 1448409"/>
                  <a:gd name="connsiteX9" fmla="*/ 2465222 w 2950719"/>
                  <a:gd name="connsiteY9" fmla="*/ 526694 h 1448409"/>
                  <a:gd name="connsiteX10" fmla="*/ 2765146 w 2950719"/>
                  <a:gd name="connsiteY10" fmla="*/ 658368 h 1448409"/>
                  <a:gd name="connsiteX11" fmla="*/ 2896819 w 2950719"/>
                  <a:gd name="connsiteY11" fmla="*/ 672998 h 144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50719" h="1448409">
                    <a:moveTo>
                      <a:pt x="0" y="1448409"/>
                    </a:moveTo>
                    <a:lnTo>
                      <a:pt x="65837" y="1199693"/>
                    </a:lnTo>
                    <a:lnTo>
                      <a:pt x="131674" y="1082649"/>
                    </a:lnTo>
                    <a:lnTo>
                      <a:pt x="270662" y="848563"/>
                    </a:lnTo>
                    <a:cubicBezTo>
                      <a:pt x="322846" y="729286"/>
                      <a:pt x="364454" y="731520"/>
                      <a:pt x="314554" y="731520"/>
                    </a:cubicBezTo>
                    <a:lnTo>
                      <a:pt x="636422" y="416966"/>
                    </a:lnTo>
                    <a:cubicBezTo>
                      <a:pt x="945623" y="188747"/>
                      <a:pt x="1070949" y="190195"/>
                      <a:pt x="936346" y="190195"/>
                    </a:cubicBezTo>
                    <a:lnTo>
                      <a:pt x="1382573" y="0"/>
                    </a:lnTo>
                    <a:lnTo>
                      <a:pt x="1894637" y="248717"/>
                    </a:lnTo>
                    <a:lnTo>
                      <a:pt x="2465222" y="526694"/>
                    </a:lnTo>
                    <a:cubicBezTo>
                      <a:pt x="2760054" y="659369"/>
                      <a:pt x="2650873" y="658368"/>
                      <a:pt x="2765146" y="658368"/>
                    </a:cubicBezTo>
                    <a:cubicBezTo>
                      <a:pt x="2906559" y="673253"/>
                      <a:pt x="2950719" y="672998"/>
                      <a:pt x="2896819" y="672998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Freeform 28">
                <a:extLst/>
              </p:cNvPr>
              <p:cNvSpPr/>
              <p:nvPr/>
            </p:nvSpPr>
            <p:spPr>
              <a:xfrm>
                <a:off x="6248400" y="4513263"/>
                <a:ext cx="620713" cy="363537"/>
              </a:xfrm>
              <a:custGeom>
                <a:avLst/>
                <a:gdLst>
                  <a:gd name="connsiteX0" fmla="*/ 0 w 614477"/>
                  <a:gd name="connsiteY0" fmla="*/ 307239 h 307239"/>
                  <a:gd name="connsiteX1" fmla="*/ 73152 w 614477"/>
                  <a:gd name="connsiteY1" fmla="*/ 0 h 307239"/>
                  <a:gd name="connsiteX2" fmla="*/ 365760 w 614477"/>
                  <a:gd name="connsiteY2" fmla="*/ 51207 h 307239"/>
                  <a:gd name="connsiteX3" fmla="*/ 614477 w 614477"/>
                  <a:gd name="connsiteY3" fmla="*/ 160935 h 30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4477" h="307239">
                    <a:moveTo>
                      <a:pt x="0" y="307239"/>
                    </a:moveTo>
                    <a:lnTo>
                      <a:pt x="73152" y="0"/>
                    </a:lnTo>
                    <a:lnTo>
                      <a:pt x="365760" y="51207"/>
                    </a:lnTo>
                    <a:lnTo>
                      <a:pt x="614477" y="160935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" name="Straight Connector 11">
                <a:extLst/>
              </p:cNvPr>
              <p:cNvCxnSpPr/>
              <p:nvPr/>
            </p:nvCxnSpPr>
            <p:spPr>
              <a:xfrm rot="10800000">
                <a:off x="5181600" y="3886200"/>
                <a:ext cx="3048000" cy="2743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/>
              </p:cNvPr>
              <p:cNvCxnSpPr>
                <a:endCxn id="26" idx="2"/>
              </p:cNvCxnSpPr>
              <p:nvPr/>
            </p:nvCxnSpPr>
            <p:spPr>
              <a:xfrm rot="5400000" flipH="1" flipV="1">
                <a:off x="7107237" y="4732338"/>
                <a:ext cx="1114425" cy="8509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Oval 151">
                <a:extLst/>
              </p:cNvPr>
              <p:cNvSpPr/>
              <p:nvPr/>
            </p:nvSpPr>
            <p:spPr>
              <a:xfrm>
                <a:off x="6394450" y="2757488"/>
                <a:ext cx="306388" cy="25082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42" name="TextBox 156"/>
              <p:cNvSpPr txBox="1">
                <a:spLocks noChangeArrowheads="1"/>
              </p:cNvSpPr>
              <p:nvPr/>
            </p:nvSpPr>
            <p:spPr bwMode="auto">
              <a:xfrm>
                <a:off x="7239000" y="6324600"/>
                <a:ext cx="912813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Sri Sangabodhi</a:t>
                </a:r>
              </a:p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Maha Vidyalaya</a:t>
                </a:r>
              </a:p>
            </p:txBody>
          </p:sp>
          <p:sp>
            <p:nvSpPr>
              <p:cNvPr id="150" name="Oval 149">
                <a:extLst/>
              </p:cNvPr>
              <p:cNvSpPr/>
              <p:nvPr/>
            </p:nvSpPr>
            <p:spPr>
              <a:xfrm rot="341857">
                <a:off x="8029575" y="4683125"/>
                <a:ext cx="295275" cy="433388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" name="TextBox 146">
                <a:extLst/>
              </p:cNvPr>
              <p:cNvSpPr txBox="1">
                <a:spLocks noChangeArrowheads="1"/>
              </p:cNvSpPr>
              <p:nvPr/>
            </p:nvSpPr>
            <p:spPr bwMode="auto">
              <a:xfrm>
                <a:off x="7856538" y="4594225"/>
                <a:ext cx="617537" cy="56038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n-US" sz="1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 </a:t>
                </a:r>
              </a:p>
              <a:p>
                <a:pPr algn="ctr" eaLnBrk="1" hangingPunct="1">
                  <a:defRPr/>
                </a:pPr>
                <a:r>
                  <a:rPr lang="en-US" altLang="en-US" sz="1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</a:t>
                </a:r>
              </a:p>
              <a:p>
                <a:pPr algn="ctr" eaLnBrk="1" hangingPunct="1">
                  <a:defRPr/>
                </a:pPr>
                <a:r>
                  <a:rPr lang="en-US" altLang="en-US" sz="10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A</a:t>
                </a:r>
              </a:p>
            </p:txBody>
          </p:sp>
          <p:sp>
            <p:nvSpPr>
              <p:cNvPr id="17545" name="TextBox 167"/>
              <p:cNvSpPr txBox="1">
                <a:spLocks noChangeArrowheads="1"/>
              </p:cNvSpPr>
              <p:nvPr/>
            </p:nvSpPr>
            <p:spPr bwMode="auto">
              <a:xfrm>
                <a:off x="5741988" y="2894013"/>
                <a:ext cx="914400" cy="5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Ceylon Oxygen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Limited</a:t>
                </a:r>
              </a:p>
            </p:txBody>
          </p:sp>
          <p:sp>
            <p:nvSpPr>
              <p:cNvPr id="17546" name="TextBox 174"/>
              <p:cNvSpPr txBox="1">
                <a:spLocks noChangeArrowheads="1"/>
              </p:cNvSpPr>
              <p:nvPr/>
            </p:nvSpPr>
            <p:spPr bwMode="auto">
              <a:xfrm>
                <a:off x="6616700" y="2770188"/>
                <a:ext cx="771525" cy="55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Agrarian </a:t>
                </a:r>
              </a:p>
              <a:p>
                <a:pPr algn="just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service</a:t>
                </a:r>
              </a:p>
              <a:p>
                <a:pPr algn="just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project 02</a:t>
                </a:r>
              </a:p>
            </p:txBody>
          </p:sp>
          <p:sp>
            <p:nvSpPr>
              <p:cNvPr id="17547" name="TextBox 185"/>
              <p:cNvSpPr txBox="1">
                <a:spLocks noChangeArrowheads="1"/>
              </p:cNvSpPr>
              <p:nvPr/>
            </p:nvSpPr>
            <p:spPr bwMode="auto">
              <a:xfrm>
                <a:off x="6203950" y="2738438"/>
                <a:ext cx="6794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Children’s </a:t>
                </a:r>
              </a:p>
              <a:p>
                <a:pPr algn="ctr"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Park</a:t>
                </a:r>
                <a:endParaRPr lang="en-US" altLang="en-US" sz="7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48" name="TextBox 185"/>
              <p:cNvSpPr txBox="1">
                <a:spLocks noChangeArrowheads="1"/>
              </p:cNvSpPr>
              <p:nvPr/>
            </p:nvSpPr>
            <p:spPr bwMode="auto">
              <a:xfrm>
                <a:off x="7789863" y="2255838"/>
                <a:ext cx="754062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 Ground</a:t>
                </a:r>
                <a:endParaRPr lang="en-US" altLang="en-US" sz="7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49" name="TextBox 146"/>
              <p:cNvSpPr txBox="1">
                <a:spLocks noChangeArrowheads="1"/>
              </p:cNvSpPr>
              <p:nvPr/>
            </p:nvSpPr>
            <p:spPr bwMode="auto">
              <a:xfrm>
                <a:off x="6569075" y="-26988"/>
                <a:ext cx="582613" cy="400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Play 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</a:t>
                </a:r>
              </a:p>
            </p:txBody>
          </p:sp>
          <p:sp>
            <p:nvSpPr>
              <p:cNvPr id="17550" name="TextBox 151"/>
              <p:cNvSpPr txBox="1">
                <a:spLocks noChangeArrowheads="1"/>
              </p:cNvSpPr>
              <p:nvPr/>
            </p:nvSpPr>
            <p:spPr bwMode="auto">
              <a:xfrm>
                <a:off x="6248400" y="4419600"/>
                <a:ext cx="1840567" cy="56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Greater Colombo waste water</a:t>
                </a:r>
              </a:p>
              <a:p>
                <a:pPr algn="ctr" eaLnBrk="1" hangingPunct="1"/>
                <a:r>
                  <a:rPr lang="en-US" altLang="en-US" sz="10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management project</a:t>
                </a:r>
              </a:p>
              <a:p>
                <a:pPr algn="ctr" eaLnBrk="1" hangingPunct="1"/>
                <a:r>
                  <a:rPr lang="en-US" altLang="en-US" sz="11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12.10 A</a:t>
                </a:r>
              </a:p>
            </p:txBody>
          </p:sp>
        </p:grpSp>
        <p:sp>
          <p:nvSpPr>
            <p:cNvPr id="120" name="Freeform 119">
              <a:extLst/>
            </p:cNvPr>
            <p:cNvSpPr/>
            <p:nvPr/>
          </p:nvSpPr>
          <p:spPr>
            <a:xfrm>
              <a:off x="7573963" y="3111500"/>
              <a:ext cx="368300" cy="246063"/>
            </a:xfrm>
            <a:custGeom>
              <a:avLst/>
              <a:gdLst>
                <a:gd name="connsiteX0" fmla="*/ 0 w 368490"/>
                <a:gd name="connsiteY0" fmla="*/ 27295 h 245659"/>
                <a:gd name="connsiteX1" fmla="*/ 109183 w 368490"/>
                <a:gd name="connsiteY1" fmla="*/ 245659 h 245659"/>
                <a:gd name="connsiteX2" fmla="*/ 368490 w 368490"/>
                <a:gd name="connsiteY2" fmla="*/ 95534 h 245659"/>
                <a:gd name="connsiteX3" fmla="*/ 136478 w 368490"/>
                <a:gd name="connsiteY3" fmla="*/ 0 h 245659"/>
                <a:gd name="connsiteX4" fmla="*/ 0 w 368490"/>
                <a:gd name="connsiteY4" fmla="*/ 27295 h 24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90" h="245659">
                  <a:moveTo>
                    <a:pt x="0" y="27295"/>
                  </a:moveTo>
                  <a:lnTo>
                    <a:pt x="109183" y="245659"/>
                  </a:lnTo>
                  <a:lnTo>
                    <a:pt x="368490" y="95534"/>
                  </a:lnTo>
                  <a:lnTo>
                    <a:pt x="136478" y="0"/>
                  </a:lnTo>
                  <a:lnTo>
                    <a:pt x="0" y="272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46" name="TextBox 145"/>
            <p:cNvSpPr txBox="1">
              <a:spLocks noChangeArrowheads="1"/>
            </p:cNvSpPr>
            <p:nvPr/>
          </p:nvSpPr>
          <p:spPr bwMode="auto">
            <a:xfrm>
              <a:off x="7772400" y="3124200"/>
              <a:ext cx="65755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0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Parking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5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1143000" y="11113"/>
            <a:ext cx="99060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/>
              <a:t>Layout Plan for Proposed Mixed Development </a:t>
            </a:r>
            <a:r>
              <a:rPr lang="en-US" b="1" dirty="0" smtClean="0"/>
              <a:t>Area-HENAMULLA</a:t>
            </a:r>
            <a:endParaRPr lang="en-US" b="1" dirty="0"/>
          </a:p>
        </p:txBody>
      </p:sp>
      <p:pic>
        <p:nvPicPr>
          <p:cNvPr id="29699" name="Picture 3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t="35555" r="38971" b="18889"/>
          <a:stretch>
            <a:fillRect/>
          </a:stretch>
        </p:blipFill>
        <p:spPr bwMode="auto">
          <a:xfrm>
            <a:off x="4302126" y="571500"/>
            <a:ext cx="67468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>
            <a:extLst/>
          </p:cNvPr>
          <p:cNvSpPr/>
          <p:nvPr/>
        </p:nvSpPr>
        <p:spPr>
          <a:xfrm>
            <a:off x="5168900" y="1706564"/>
            <a:ext cx="4749800" cy="3506787"/>
          </a:xfrm>
          <a:custGeom>
            <a:avLst/>
            <a:gdLst>
              <a:gd name="connsiteX0" fmla="*/ 4708477 w 4749420"/>
              <a:gd name="connsiteY0" fmla="*/ 3507475 h 3507475"/>
              <a:gd name="connsiteX1" fmla="*/ 4749420 w 4749420"/>
              <a:gd name="connsiteY1" fmla="*/ 1378424 h 3507475"/>
              <a:gd name="connsiteX2" fmla="*/ 4203510 w 4749420"/>
              <a:gd name="connsiteY2" fmla="*/ 1323833 h 3507475"/>
              <a:gd name="connsiteX3" fmla="*/ 2674961 w 4749420"/>
              <a:gd name="connsiteY3" fmla="*/ 614149 h 3507475"/>
              <a:gd name="connsiteX4" fmla="*/ 1678674 w 4749420"/>
              <a:gd name="connsiteY4" fmla="*/ 68239 h 3507475"/>
              <a:gd name="connsiteX5" fmla="*/ 1596788 w 4749420"/>
              <a:gd name="connsiteY5" fmla="*/ 0 h 3507475"/>
              <a:gd name="connsiteX6" fmla="*/ 709683 w 4749420"/>
              <a:gd name="connsiteY6" fmla="*/ 327546 h 3507475"/>
              <a:gd name="connsiteX7" fmla="*/ 0 w 4749420"/>
              <a:gd name="connsiteY7" fmla="*/ 900752 h 3507475"/>
              <a:gd name="connsiteX8" fmla="*/ 1433014 w 4749420"/>
              <a:gd name="connsiteY8" fmla="*/ 2251881 h 3507475"/>
              <a:gd name="connsiteX9" fmla="*/ 2292823 w 4749420"/>
              <a:gd name="connsiteY9" fmla="*/ 3179929 h 3507475"/>
              <a:gd name="connsiteX10" fmla="*/ 4708477 w 4749420"/>
              <a:gd name="connsiteY10" fmla="*/ 3507475 h 350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49420" h="3507475">
                <a:moveTo>
                  <a:pt x="4708477" y="3507475"/>
                </a:moveTo>
                <a:lnTo>
                  <a:pt x="4749420" y="1378424"/>
                </a:lnTo>
                <a:lnTo>
                  <a:pt x="4203510" y="1323833"/>
                </a:lnTo>
                <a:lnTo>
                  <a:pt x="2674961" y="614149"/>
                </a:lnTo>
                <a:lnTo>
                  <a:pt x="1678674" y="68239"/>
                </a:lnTo>
                <a:lnTo>
                  <a:pt x="1596788" y="0"/>
                </a:lnTo>
                <a:lnTo>
                  <a:pt x="709683" y="327546"/>
                </a:lnTo>
                <a:lnTo>
                  <a:pt x="0" y="900752"/>
                </a:lnTo>
                <a:lnTo>
                  <a:pt x="1433014" y="2251881"/>
                </a:lnTo>
                <a:lnTo>
                  <a:pt x="2292823" y="3179929"/>
                </a:lnTo>
                <a:lnTo>
                  <a:pt x="4708477" y="3507475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Freeform 8">
            <a:extLst/>
          </p:cNvPr>
          <p:cNvSpPr/>
          <p:nvPr/>
        </p:nvSpPr>
        <p:spPr>
          <a:xfrm>
            <a:off x="4786313" y="2620963"/>
            <a:ext cx="1187450" cy="1187450"/>
          </a:xfrm>
          <a:custGeom>
            <a:avLst/>
            <a:gdLst>
              <a:gd name="connsiteX0" fmla="*/ 1187355 w 1187355"/>
              <a:gd name="connsiteY0" fmla="*/ 818866 h 1187355"/>
              <a:gd name="connsiteX1" fmla="*/ 641445 w 1187355"/>
              <a:gd name="connsiteY1" fmla="*/ 1187355 h 1187355"/>
              <a:gd name="connsiteX2" fmla="*/ 0 w 1187355"/>
              <a:gd name="connsiteY2" fmla="*/ 286603 h 1187355"/>
              <a:gd name="connsiteX3" fmla="*/ 436729 w 1187355"/>
              <a:gd name="connsiteY3" fmla="*/ 0 h 1187355"/>
              <a:gd name="connsiteX4" fmla="*/ 1187355 w 1187355"/>
              <a:gd name="connsiteY4" fmla="*/ 818866 h 118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355" h="1187355">
                <a:moveTo>
                  <a:pt x="1187355" y="818866"/>
                </a:moveTo>
                <a:lnTo>
                  <a:pt x="641445" y="1187355"/>
                </a:lnTo>
                <a:lnTo>
                  <a:pt x="0" y="286603"/>
                </a:lnTo>
                <a:lnTo>
                  <a:pt x="436729" y="0"/>
                </a:lnTo>
                <a:lnTo>
                  <a:pt x="1187355" y="818866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>
            <a:extLst/>
          </p:cNvPr>
          <p:cNvSpPr/>
          <p:nvPr/>
        </p:nvSpPr>
        <p:spPr>
          <a:xfrm>
            <a:off x="6819901" y="2306639"/>
            <a:ext cx="1065213" cy="1870075"/>
          </a:xfrm>
          <a:custGeom>
            <a:avLst/>
            <a:gdLst>
              <a:gd name="connsiteX0" fmla="*/ 0 w 1064525"/>
              <a:gd name="connsiteY0" fmla="*/ 1869743 h 1869743"/>
              <a:gd name="connsiteX1" fmla="*/ 1064525 w 1064525"/>
              <a:gd name="connsiteY1" fmla="*/ 0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4525" h="1869743">
                <a:moveTo>
                  <a:pt x="0" y="1869743"/>
                </a:moveTo>
                <a:lnTo>
                  <a:pt x="1064525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>
            <a:extLst/>
          </p:cNvPr>
          <p:cNvSpPr/>
          <p:nvPr/>
        </p:nvSpPr>
        <p:spPr>
          <a:xfrm>
            <a:off x="9863139" y="3125788"/>
            <a:ext cx="41275" cy="2101850"/>
          </a:xfrm>
          <a:custGeom>
            <a:avLst/>
            <a:gdLst>
              <a:gd name="connsiteX0" fmla="*/ 0 w 40944"/>
              <a:gd name="connsiteY0" fmla="*/ 2101756 h 2101756"/>
              <a:gd name="connsiteX1" fmla="*/ 40944 w 40944"/>
              <a:gd name="connsiteY1" fmla="*/ 0 h 210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44" h="2101756">
                <a:moveTo>
                  <a:pt x="0" y="2101756"/>
                </a:moveTo>
                <a:lnTo>
                  <a:pt x="40944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>
            <a:extLst/>
          </p:cNvPr>
          <p:cNvSpPr/>
          <p:nvPr/>
        </p:nvSpPr>
        <p:spPr>
          <a:xfrm>
            <a:off x="5183189" y="2606675"/>
            <a:ext cx="1609725" cy="1582738"/>
          </a:xfrm>
          <a:custGeom>
            <a:avLst/>
            <a:gdLst>
              <a:gd name="connsiteX0" fmla="*/ 1610436 w 1610436"/>
              <a:gd name="connsiteY0" fmla="*/ 1583141 h 1583141"/>
              <a:gd name="connsiteX1" fmla="*/ 0 w 1610436"/>
              <a:gd name="connsiteY1" fmla="*/ 0 h 158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0436" h="1583141">
                <a:moveTo>
                  <a:pt x="1610436" y="1583141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>
            <a:extLst/>
          </p:cNvPr>
          <p:cNvSpPr/>
          <p:nvPr/>
        </p:nvSpPr>
        <p:spPr>
          <a:xfrm>
            <a:off x="5168900" y="1746250"/>
            <a:ext cx="4776788" cy="1365250"/>
          </a:xfrm>
          <a:custGeom>
            <a:avLst/>
            <a:gdLst>
              <a:gd name="connsiteX0" fmla="*/ 0 w 4776716"/>
              <a:gd name="connsiteY0" fmla="*/ 859809 h 1364777"/>
              <a:gd name="connsiteX1" fmla="*/ 818865 w 4776716"/>
              <a:gd name="connsiteY1" fmla="*/ 300251 h 1364777"/>
              <a:gd name="connsiteX2" fmla="*/ 1255594 w 4776716"/>
              <a:gd name="connsiteY2" fmla="*/ 54591 h 1364777"/>
              <a:gd name="connsiteX3" fmla="*/ 1624083 w 4776716"/>
              <a:gd name="connsiteY3" fmla="*/ 0 h 1364777"/>
              <a:gd name="connsiteX4" fmla="*/ 2715904 w 4776716"/>
              <a:gd name="connsiteY4" fmla="*/ 586854 h 1364777"/>
              <a:gd name="connsiteX5" fmla="*/ 4230806 w 4776716"/>
              <a:gd name="connsiteY5" fmla="*/ 1255594 h 1364777"/>
              <a:gd name="connsiteX6" fmla="*/ 4626591 w 4776716"/>
              <a:gd name="connsiteY6" fmla="*/ 1337481 h 1364777"/>
              <a:gd name="connsiteX7" fmla="*/ 4776716 w 4776716"/>
              <a:gd name="connsiteY7" fmla="*/ 1364777 h 136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6716" h="1364777">
                <a:moveTo>
                  <a:pt x="0" y="859809"/>
                </a:moveTo>
                <a:lnTo>
                  <a:pt x="818865" y="300251"/>
                </a:lnTo>
                <a:lnTo>
                  <a:pt x="1255594" y="54591"/>
                </a:lnTo>
                <a:lnTo>
                  <a:pt x="1624083" y="0"/>
                </a:lnTo>
                <a:lnTo>
                  <a:pt x="2715904" y="586854"/>
                </a:lnTo>
                <a:lnTo>
                  <a:pt x="4230806" y="1255594"/>
                </a:lnTo>
                <a:lnTo>
                  <a:pt x="4626591" y="1337481"/>
                </a:lnTo>
                <a:lnTo>
                  <a:pt x="4776716" y="136477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Freeform 7">
            <a:extLst/>
          </p:cNvPr>
          <p:cNvSpPr/>
          <p:nvPr/>
        </p:nvSpPr>
        <p:spPr>
          <a:xfrm>
            <a:off x="6807200" y="4189413"/>
            <a:ext cx="3055938" cy="1065212"/>
          </a:xfrm>
          <a:custGeom>
            <a:avLst/>
            <a:gdLst>
              <a:gd name="connsiteX0" fmla="*/ 3057098 w 3057098"/>
              <a:gd name="connsiteY0" fmla="*/ 1064525 h 1064525"/>
              <a:gd name="connsiteX1" fmla="*/ 1446663 w 3057098"/>
              <a:gd name="connsiteY1" fmla="*/ 832513 h 1064525"/>
              <a:gd name="connsiteX2" fmla="*/ 614149 w 3057098"/>
              <a:gd name="connsiteY2" fmla="*/ 709683 h 1064525"/>
              <a:gd name="connsiteX3" fmla="*/ 300251 w 3057098"/>
              <a:gd name="connsiteY3" fmla="*/ 368489 h 1064525"/>
              <a:gd name="connsiteX4" fmla="*/ 0 w 3057098"/>
              <a:gd name="connsiteY4" fmla="*/ 0 h 10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098" h="1064525">
                <a:moveTo>
                  <a:pt x="3057098" y="1064525"/>
                </a:moveTo>
                <a:lnTo>
                  <a:pt x="1446663" y="832513"/>
                </a:lnTo>
                <a:lnTo>
                  <a:pt x="614149" y="709683"/>
                </a:lnTo>
                <a:lnTo>
                  <a:pt x="300251" y="368489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>
            <a:extLst/>
          </p:cNvPr>
          <p:cNvSpPr/>
          <p:nvPr/>
        </p:nvSpPr>
        <p:spPr>
          <a:xfrm>
            <a:off x="4732339" y="2620964"/>
            <a:ext cx="477837" cy="327025"/>
          </a:xfrm>
          <a:custGeom>
            <a:avLst/>
            <a:gdLst>
              <a:gd name="connsiteX0" fmla="*/ 0 w 477672"/>
              <a:gd name="connsiteY0" fmla="*/ 327546 h 327546"/>
              <a:gd name="connsiteX1" fmla="*/ 477672 w 477672"/>
              <a:gd name="connsiteY1" fmla="*/ 0 h 32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7672" h="327546">
                <a:moveTo>
                  <a:pt x="0" y="327546"/>
                </a:moveTo>
                <a:lnTo>
                  <a:pt x="477672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>
            <a:extLst/>
          </p:cNvPr>
          <p:cNvSpPr/>
          <p:nvPr/>
        </p:nvSpPr>
        <p:spPr>
          <a:xfrm>
            <a:off x="8307388" y="2865439"/>
            <a:ext cx="709612" cy="2143125"/>
          </a:xfrm>
          <a:custGeom>
            <a:avLst/>
            <a:gdLst>
              <a:gd name="connsiteX0" fmla="*/ 0 w 709683"/>
              <a:gd name="connsiteY0" fmla="*/ 2142698 h 2142698"/>
              <a:gd name="connsiteX1" fmla="*/ 709683 w 709683"/>
              <a:gd name="connsiteY1" fmla="*/ 0 h 214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9683" h="2142698">
                <a:moveTo>
                  <a:pt x="0" y="2142698"/>
                </a:moveTo>
                <a:lnTo>
                  <a:pt x="709683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>
            <a:extLst/>
          </p:cNvPr>
          <p:cNvSpPr/>
          <p:nvPr/>
        </p:nvSpPr>
        <p:spPr>
          <a:xfrm>
            <a:off x="5905501" y="2033588"/>
            <a:ext cx="1458913" cy="1200150"/>
          </a:xfrm>
          <a:custGeom>
            <a:avLst/>
            <a:gdLst>
              <a:gd name="connsiteX0" fmla="*/ 1364777 w 1364777"/>
              <a:gd name="connsiteY0" fmla="*/ 1132764 h 1132764"/>
              <a:gd name="connsiteX1" fmla="*/ 0 w 1364777"/>
              <a:gd name="connsiteY1" fmla="*/ 0 h 113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4777" h="1132764">
                <a:moveTo>
                  <a:pt x="1364777" y="1132764"/>
                </a:moveTo>
                <a:lnTo>
                  <a:pt x="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>
            <a:extLst/>
          </p:cNvPr>
          <p:cNvSpPr/>
          <p:nvPr/>
        </p:nvSpPr>
        <p:spPr>
          <a:xfrm>
            <a:off x="5400675" y="2047875"/>
            <a:ext cx="1924050" cy="1855788"/>
          </a:xfrm>
          <a:custGeom>
            <a:avLst/>
            <a:gdLst>
              <a:gd name="connsiteX0" fmla="*/ 1924335 w 1924335"/>
              <a:gd name="connsiteY0" fmla="*/ 0 h 1856096"/>
              <a:gd name="connsiteX1" fmla="*/ 0 w 1924335"/>
              <a:gd name="connsiteY1" fmla="*/ 1856096 h 185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4335" h="1856096">
                <a:moveTo>
                  <a:pt x="1924335" y="0"/>
                </a:moveTo>
                <a:lnTo>
                  <a:pt x="0" y="185609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11" name="TextBox 15"/>
          <p:cNvSpPr txBox="1">
            <a:spLocks noChangeArrowheads="1"/>
          </p:cNvSpPr>
          <p:nvPr/>
        </p:nvSpPr>
        <p:spPr bwMode="auto">
          <a:xfrm>
            <a:off x="9067800" y="3287713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2.4 A</a:t>
            </a:r>
          </a:p>
        </p:txBody>
      </p:sp>
      <p:sp>
        <p:nvSpPr>
          <p:cNvPr id="29712" name="TextBox 17"/>
          <p:cNvSpPr txBox="1">
            <a:spLocks noChangeArrowheads="1"/>
          </p:cNvSpPr>
          <p:nvPr/>
        </p:nvSpPr>
        <p:spPr bwMode="auto">
          <a:xfrm>
            <a:off x="8926513" y="4105275"/>
            <a:ext cx="49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 A</a:t>
            </a:r>
          </a:p>
        </p:txBody>
      </p:sp>
      <p:sp>
        <p:nvSpPr>
          <p:cNvPr id="29713" name="TextBox 18"/>
          <p:cNvSpPr txBox="1">
            <a:spLocks noChangeArrowheads="1"/>
          </p:cNvSpPr>
          <p:nvPr/>
        </p:nvSpPr>
        <p:spPr bwMode="auto">
          <a:xfrm>
            <a:off x="7156450" y="3792539"/>
            <a:ext cx="49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3 A</a:t>
            </a:r>
          </a:p>
        </p:txBody>
      </p:sp>
      <p:sp>
        <p:nvSpPr>
          <p:cNvPr id="29714" name="TextBox 20"/>
          <p:cNvSpPr txBox="1">
            <a:spLocks noChangeArrowheads="1"/>
          </p:cNvSpPr>
          <p:nvPr/>
        </p:nvSpPr>
        <p:spPr bwMode="auto">
          <a:xfrm>
            <a:off x="6975476" y="2447925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1.4 A</a:t>
            </a:r>
          </a:p>
        </p:txBody>
      </p:sp>
      <p:sp>
        <p:nvSpPr>
          <p:cNvPr id="29715" name="TextBox 22"/>
          <p:cNvSpPr txBox="1">
            <a:spLocks noChangeArrowheads="1"/>
          </p:cNvSpPr>
          <p:nvPr/>
        </p:nvSpPr>
        <p:spPr bwMode="auto">
          <a:xfrm>
            <a:off x="5561013" y="2447925"/>
            <a:ext cx="67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2.5 A</a:t>
            </a:r>
          </a:p>
        </p:txBody>
      </p:sp>
      <p:sp>
        <p:nvSpPr>
          <p:cNvPr id="29716" name="TextBox 23"/>
          <p:cNvSpPr txBox="1">
            <a:spLocks noChangeArrowheads="1"/>
          </p:cNvSpPr>
          <p:nvPr/>
        </p:nvSpPr>
        <p:spPr bwMode="auto">
          <a:xfrm>
            <a:off x="6389688" y="3124200"/>
            <a:ext cx="67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2.2 A</a:t>
            </a:r>
          </a:p>
        </p:txBody>
      </p:sp>
      <p:sp>
        <p:nvSpPr>
          <p:cNvPr id="29717" name="TextBox 24"/>
          <p:cNvSpPr txBox="1">
            <a:spLocks noChangeArrowheads="1"/>
          </p:cNvSpPr>
          <p:nvPr/>
        </p:nvSpPr>
        <p:spPr bwMode="auto">
          <a:xfrm>
            <a:off x="4973638" y="3008314"/>
            <a:ext cx="67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1.5 A</a:t>
            </a:r>
          </a:p>
        </p:txBody>
      </p:sp>
      <p:sp>
        <p:nvSpPr>
          <p:cNvPr id="29718" name="TextBox 25"/>
          <p:cNvSpPr txBox="1">
            <a:spLocks noChangeArrowheads="1"/>
          </p:cNvSpPr>
          <p:nvPr/>
        </p:nvSpPr>
        <p:spPr bwMode="auto">
          <a:xfrm>
            <a:off x="957264" y="1383507"/>
            <a:ext cx="3228976" cy="230822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dirty="0"/>
              <a:t>Rehousing land extent : </a:t>
            </a:r>
            <a:r>
              <a:rPr lang="en-US" altLang="en-US" sz="1600" b="1" dirty="0">
                <a:solidFill>
                  <a:srgbClr val="7030A0"/>
                </a:solidFill>
              </a:rPr>
              <a:t>22.2 A</a:t>
            </a:r>
          </a:p>
          <a:p>
            <a:endParaRPr lang="en-US" altLang="en-US" sz="1600" b="1" dirty="0"/>
          </a:p>
          <a:p>
            <a:r>
              <a:rPr lang="en-US" altLang="en-US" sz="1600" b="1" dirty="0"/>
              <a:t>Road network will use </a:t>
            </a:r>
            <a:r>
              <a:rPr lang="en-US" altLang="en-US" sz="1600" b="1" dirty="0">
                <a:solidFill>
                  <a:srgbClr val="7030A0"/>
                </a:solidFill>
              </a:rPr>
              <a:t>20 feet roads</a:t>
            </a:r>
          </a:p>
          <a:p>
            <a:endParaRPr lang="en-US" altLang="en-US" sz="1600" b="1" dirty="0"/>
          </a:p>
          <a:p>
            <a:r>
              <a:rPr lang="en-US" altLang="en-US" sz="1600" b="1" dirty="0"/>
              <a:t>For parking facilities : </a:t>
            </a:r>
            <a:r>
              <a:rPr lang="en-US" altLang="en-US" sz="1600" b="1" dirty="0">
                <a:solidFill>
                  <a:srgbClr val="7030A0"/>
                </a:solidFill>
              </a:rPr>
              <a:t>3 A</a:t>
            </a:r>
          </a:p>
          <a:p>
            <a:endParaRPr lang="en-US" altLang="en-US" sz="1600" b="1" dirty="0"/>
          </a:p>
          <a:p>
            <a:r>
              <a:rPr lang="en-US" altLang="en-US" sz="1600" b="1" dirty="0"/>
              <a:t>Common Area : </a:t>
            </a:r>
            <a:r>
              <a:rPr lang="en-US" altLang="en-US" sz="1600" b="1" dirty="0">
                <a:solidFill>
                  <a:srgbClr val="7030A0"/>
                </a:solidFill>
              </a:rPr>
              <a:t>2 A</a:t>
            </a:r>
          </a:p>
          <a:p>
            <a:endParaRPr lang="en-US" altLang="en-US" sz="1600" b="1" dirty="0"/>
          </a:p>
          <a:p>
            <a:r>
              <a:rPr lang="en-US" altLang="en-US" sz="1600" b="1" dirty="0"/>
              <a:t>Mix development purpose : </a:t>
            </a:r>
            <a:r>
              <a:rPr lang="en-US" altLang="en-US" sz="1600" b="1" dirty="0">
                <a:solidFill>
                  <a:srgbClr val="7030A0"/>
                </a:solidFill>
              </a:rPr>
              <a:t>19.5 A</a:t>
            </a:r>
          </a:p>
        </p:txBody>
      </p:sp>
      <p:sp>
        <p:nvSpPr>
          <p:cNvPr id="30" name="Freeform 29">
            <a:extLst/>
          </p:cNvPr>
          <p:cNvSpPr/>
          <p:nvPr/>
        </p:nvSpPr>
        <p:spPr>
          <a:xfrm>
            <a:off x="6061076" y="1801814"/>
            <a:ext cx="1216025" cy="777875"/>
          </a:xfrm>
          <a:custGeom>
            <a:avLst/>
            <a:gdLst>
              <a:gd name="connsiteX0" fmla="*/ 614150 w 1214651"/>
              <a:gd name="connsiteY0" fmla="*/ 777923 h 777923"/>
              <a:gd name="connsiteX1" fmla="*/ 1214651 w 1214651"/>
              <a:gd name="connsiteY1" fmla="*/ 259308 h 777923"/>
              <a:gd name="connsiteX2" fmla="*/ 764275 w 1214651"/>
              <a:gd name="connsiteY2" fmla="*/ 0 h 777923"/>
              <a:gd name="connsiteX3" fmla="*/ 382138 w 1214651"/>
              <a:gd name="connsiteY3" fmla="*/ 40944 h 777923"/>
              <a:gd name="connsiteX4" fmla="*/ 0 w 1214651"/>
              <a:gd name="connsiteY4" fmla="*/ 272955 h 777923"/>
              <a:gd name="connsiteX5" fmla="*/ 614150 w 1214651"/>
              <a:gd name="connsiteY5" fmla="*/ 777923 h 7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651" h="777923">
                <a:moveTo>
                  <a:pt x="614150" y="777923"/>
                </a:moveTo>
                <a:lnTo>
                  <a:pt x="1214651" y="259308"/>
                </a:lnTo>
                <a:lnTo>
                  <a:pt x="764275" y="0"/>
                </a:lnTo>
                <a:lnTo>
                  <a:pt x="382138" y="40944"/>
                </a:lnTo>
                <a:lnTo>
                  <a:pt x="0" y="272955"/>
                </a:lnTo>
                <a:lnTo>
                  <a:pt x="614150" y="777923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ounded Rectangle 26">
            <a:extLst/>
          </p:cNvPr>
          <p:cNvSpPr/>
          <p:nvPr/>
        </p:nvSpPr>
        <p:spPr>
          <a:xfrm rot="16678733">
            <a:off x="8882857" y="4234657"/>
            <a:ext cx="457200" cy="12715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21" name="TextBox 27"/>
          <p:cNvSpPr txBox="1">
            <a:spLocks noChangeArrowheads="1"/>
          </p:cNvSpPr>
          <p:nvPr/>
        </p:nvSpPr>
        <p:spPr bwMode="auto">
          <a:xfrm>
            <a:off x="8901113" y="4697414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1 A</a:t>
            </a:r>
          </a:p>
        </p:txBody>
      </p:sp>
      <p:sp>
        <p:nvSpPr>
          <p:cNvPr id="17" name="Freeform 16">
            <a:extLst/>
          </p:cNvPr>
          <p:cNvSpPr/>
          <p:nvPr/>
        </p:nvSpPr>
        <p:spPr>
          <a:xfrm>
            <a:off x="8470901" y="4451351"/>
            <a:ext cx="1406525" cy="309563"/>
          </a:xfrm>
          <a:custGeom>
            <a:avLst/>
            <a:gdLst>
              <a:gd name="connsiteX0" fmla="*/ 1392071 w 1392071"/>
              <a:gd name="connsiteY0" fmla="*/ 136477 h 136477"/>
              <a:gd name="connsiteX1" fmla="*/ 0 w 1392071"/>
              <a:gd name="connsiteY1" fmla="*/ 0 h 1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2071" h="136477">
                <a:moveTo>
                  <a:pt x="1392071" y="136477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Freeform 28">
            <a:extLst/>
          </p:cNvPr>
          <p:cNvSpPr/>
          <p:nvPr/>
        </p:nvSpPr>
        <p:spPr>
          <a:xfrm>
            <a:off x="7407276" y="3506789"/>
            <a:ext cx="695325" cy="1392237"/>
          </a:xfrm>
          <a:custGeom>
            <a:avLst/>
            <a:gdLst>
              <a:gd name="connsiteX0" fmla="*/ 0 w 696036"/>
              <a:gd name="connsiteY0" fmla="*/ 1392071 h 1392071"/>
              <a:gd name="connsiteX1" fmla="*/ 696036 w 696036"/>
              <a:gd name="connsiteY1" fmla="*/ 0 h 13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6036" h="1392071">
                <a:moveTo>
                  <a:pt x="0" y="1392071"/>
                </a:moveTo>
                <a:lnTo>
                  <a:pt x="696036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24" name="TextBox 30"/>
          <p:cNvSpPr txBox="1">
            <a:spLocks noChangeArrowheads="1"/>
          </p:cNvSpPr>
          <p:nvPr/>
        </p:nvSpPr>
        <p:spPr bwMode="auto">
          <a:xfrm>
            <a:off x="7791451" y="42164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2.8 A</a:t>
            </a:r>
          </a:p>
        </p:txBody>
      </p:sp>
      <p:sp>
        <p:nvSpPr>
          <p:cNvPr id="29725" name="TextBox 21"/>
          <p:cNvSpPr txBox="1">
            <a:spLocks noChangeArrowheads="1"/>
          </p:cNvSpPr>
          <p:nvPr/>
        </p:nvSpPr>
        <p:spPr bwMode="auto">
          <a:xfrm>
            <a:off x="6326188" y="1944688"/>
            <a:ext cx="671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2.2 A</a:t>
            </a:r>
          </a:p>
        </p:txBody>
      </p:sp>
      <p:sp>
        <p:nvSpPr>
          <p:cNvPr id="26624" name="Freeform 26623">
            <a:extLst/>
          </p:cNvPr>
          <p:cNvSpPr/>
          <p:nvPr/>
        </p:nvSpPr>
        <p:spPr>
          <a:xfrm>
            <a:off x="7448550" y="2401889"/>
            <a:ext cx="1023938" cy="1050925"/>
          </a:xfrm>
          <a:custGeom>
            <a:avLst/>
            <a:gdLst>
              <a:gd name="connsiteX0" fmla="*/ 464024 w 1023582"/>
              <a:gd name="connsiteY0" fmla="*/ 0 h 1050878"/>
              <a:gd name="connsiteX1" fmla="*/ 1023582 w 1023582"/>
              <a:gd name="connsiteY1" fmla="*/ 245660 h 1050878"/>
              <a:gd name="connsiteX2" fmla="*/ 709683 w 1023582"/>
              <a:gd name="connsiteY2" fmla="*/ 1050878 h 1050878"/>
              <a:gd name="connsiteX3" fmla="*/ 0 w 1023582"/>
              <a:gd name="connsiteY3" fmla="*/ 805218 h 1050878"/>
              <a:gd name="connsiteX4" fmla="*/ 464024 w 1023582"/>
              <a:gd name="connsiteY4" fmla="*/ 0 h 105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582" h="1050878">
                <a:moveTo>
                  <a:pt x="464024" y="0"/>
                </a:moveTo>
                <a:lnTo>
                  <a:pt x="1023582" y="245660"/>
                </a:lnTo>
                <a:lnTo>
                  <a:pt x="709683" y="1050878"/>
                </a:lnTo>
                <a:lnTo>
                  <a:pt x="0" y="805218"/>
                </a:lnTo>
                <a:lnTo>
                  <a:pt x="464024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27" name="TextBox 19"/>
          <p:cNvSpPr txBox="1">
            <a:spLocks noChangeArrowheads="1"/>
          </p:cNvSpPr>
          <p:nvPr/>
        </p:nvSpPr>
        <p:spPr bwMode="auto">
          <a:xfrm>
            <a:off x="7731126" y="2795589"/>
            <a:ext cx="493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2 A</a:t>
            </a:r>
          </a:p>
        </p:txBody>
      </p:sp>
      <p:sp>
        <p:nvSpPr>
          <p:cNvPr id="29728" name="TextBox 33"/>
          <p:cNvSpPr txBox="1">
            <a:spLocks noChangeArrowheads="1"/>
          </p:cNvSpPr>
          <p:nvPr/>
        </p:nvSpPr>
        <p:spPr bwMode="auto">
          <a:xfrm>
            <a:off x="8334376" y="3016250"/>
            <a:ext cx="493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1 A</a:t>
            </a:r>
          </a:p>
        </p:txBody>
      </p:sp>
      <p:sp>
        <p:nvSpPr>
          <p:cNvPr id="26625" name="Freeform 26624">
            <a:extLst/>
          </p:cNvPr>
          <p:cNvSpPr/>
          <p:nvPr/>
        </p:nvSpPr>
        <p:spPr>
          <a:xfrm>
            <a:off x="8102600" y="2620963"/>
            <a:ext cx="382588" cy="927100"/>
          </a:xfrm>
          <a:custGeom>
            <a:avLst/>
            <a:gdLst>
              <a:gd name="connsiteX0" fmla="*/ 0 w 341195"/>
              <a:gd name="connsiteY0" fmla="*/ 873457 h 873457"/>
              <a:gd name="connsiteX1" fmla="*/ 341195 w 341195"/>
              <a:gd name="connsiteY1" fmla="*/ 0 h 87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195" h="873457">
                <a:moveTo>
                  <a:pt x="0" y="873457"/>
                </a:moveTo>
                <a:lnTo>
                  <a:pt x="341195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6" name="Rectangle 26625">
            <a:extLst/>
          </p:cNvPr>
          <p:cNvSpPr/>
          <p:nvPr/>
        </p:nvSpPr>
        <p:spPr>
          <a:xfrm>
            <a:off x="4316414" y="5559426"/>
            <a:ext cx="484187" cy="384175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>
            <a:extLst/>
          </p:cNvPr>
          <p:cNvSpPr/>
          <p:nvPr/>
        </p:nvSpPr>
        <p:spPr>
          <a:xfrm>
            <a:off x="4316414" y="6035676"/>
            <a:ext cx="484187" cy="3841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>
            <a:extLst/>
          </p:cNvPr>
          <p:cNvSpPr/>
          <p:nvPr/>
        </p:nvSpPr>
        <p:spPr>
          <a:xfrm>
            <a:off x="4316414" y="6473826"/>
            <a:ext cx="484187" cy="38417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>
            <a:extLst/>
          </p:cNvPr>
          <p:cNvSpPr/>
          <p:nvPr/>
        </p:nvSpPr>
        <p:spPr>
          <a:xfrm>
            <a:off x="4316414" y="5102226"/>
            <a:ext cx="484187" cy="38417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34" name="TextBox 26627"/>
          <p:cNvSpPr txBox="1">
            <a:spLocks noChangeArrowheads="1"/>
          </p:cNvSpPr>
          <p:nvPr/>
        </p:nvSpPr>
        <p:spPr bwMode="auto">
          <a:xfrm>
            <a:off x="4945063" y="5103813"/>
            <a:ext cx="177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/>
              <a:t>Parking Facilities</a:t>
            </a:r>
          </a:p>
        </p:txBody>
      </p:sp>
      <p:sp>
        <p:nvSpPr>
          <p:cNvPr id="29735" name="TextBox 40"/>
          <p:cNvSpPr txBox="1">
            <a:spLocks noChangeArrowheads="1"/>
          </p:cNvSpPr>
          <p:nvPr/>
        </p:nvSpPr>
        <p:spPr bwMode="auto">
          <a:xfrm>
            <a:off x="4945064" y="5459414"/>
            <a:ext cx="155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/>
              <a:t>Common Area</a:t>
            </a:r>
          </a:p>
        </p:txBody>
      </p:sp>
      <p:sp>
        <p:nvSpPr>
          <p:cNvPr id="29736" name="TextBox 41"/>
          <p:cNvSpPr txBox="1">
            <a:spLocks noChangeArrowheads="1"/>
          </p:cNvSpPr>
          <p:nvPr/>
        </p:nvSpPr>
        <p:spPr bwMode="auto">
          <a:xfrm>
            <a:off x="4981575" y="5957888"/>
            <a:ext cx="1555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/>
              <a:t>Road Network</a:t>
            </a:r>
          </a:p>
        </p:txBody>
      </p:sp>
      <p:sp>
        <p:nvSpPr>
          <p:cNvPr id="29737" name="TextBox 42"/>
          <p:cNvSpPr txBox="1">
            <a:spLocks noChangeArrowheads="1"/>
          </p:cNvSpPr>
          <p:nvPr/>
        </p:nvSpPr>
        <p:spPr bwMode="auto">
          <a:xfrm>
            <a:off x="4968875" y="6446839"/>
            <a:ext cx="2368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/>
              <a:t>Mix development Area</a:t>
            </a:r>
          </a:p>
        </p:txBody>
      </p:sp>
      <p:sp>
        <p:nvSpPr>
          <p:cNvPr id="15" name="Freeform 14">
            <a:extLst/>
          </p:cNvPr>
          <p:cNvSpPr/>
          <p:nvPr/>
        </p:nvSpPr>
        <p:spPr>
          <a:xfrm>
            <a:off x="7339013" y="3233739"/>
            <a:ext cx="2552700" cy="1023937"/>
          </a:xfrm>
          <a:custGeom>
            <a:avLst/>
            <a:gdLst>
              <a:gd name="connsiteX0" fmla="*/ 0 w 2552131"/>
              <a:gd name="connsiteY0" fmla="*/ 0 h 1023582"/>
              <a:gd name="connsiteX1" fmla="*/ 2552131 w 2552131"/>
              <a:gd name="connsiteY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2131" h="1023582">
                <a:moveTo>
                  <a:pt x="0" y="0"/>
                </a:moveTo>
                <a:lnTo>
                  <a:pt x="2552131" y="1023582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ooter Placeholder 10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Urban Development Authority</a:t>
            </a:r>
          </a:p>
        </p:txBody>
      </p:sp>
    </p:spTree>
    <p:extLst>
      <p:ext uri="{BB962C8B-B14F-4D97-AF65-F5344CB8AC3E}">
        <p14:creationId xmlns:p14="http://schemas.microsoft.com/office/powerpoint/2010/main" val="32577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>
            <a:extLst/>
          </p:cNvPr>
          <p:cNvSpPr/>
          <p:nvPr/>
        </p:nvSpPr>
        <p:spPr>
          <a:xfrm>
            <a:off x="1186961" y="1688123"/>
            <a:ext cx="9768253" cy="2350477"/>
          </a:xfrm>
          <a:prstGeom prst="round2Diag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3" name="Title 1"/>
          <p:cNvSpPr>
            <a:spLocks noGrp="1"/>
          </p:cNvSpPr>
          <p:nvPr>
            <p:ph type="ctrTitle"/>
          </p:nvPr>
        </p:nvSpPr>
        <p:spPr>
          <a:xfrm>
            <a:off x="1752600" y="2286001"/>
            <a:ext cx="8420100" cy="1470025"/>
          </a:xfrm>
        </p:spPr>
        <p:txBody>
          <a:bodyPr>
            <a:noAutofit/>
          </a:bodyPr>
          <a:lstStyle/>
          <a:p>
            <a:pPr algn="ctr"/>
            <a:r>
              <a:rPr lang="en-US" altLang="en-US" b="1" dirty="0">
                <a:latin typeface="Cooper Black" panose="0208090404030B020404" pitchFamily="18" charset="0"/>
              </a:rPr>
              <a:t>Master plan for Samitpura</a:t>
            </a:r>
          </a:p>
        </p:txBody>
      </p:sp>
    </p:spTree>
    <p:extLst>
      <p:ext uri="{BB962C8B-B14F-4D97-AF65-F5344CB8AC3E}">
        <p14:creationId xmlns:p14="http://schemas.microsoft.com/office/powerpoint/2010/main" val="18741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6705600" y="94004"/>
            <a:ext cx="5486400" cy="6763996"/>
            <a:chOff x="5486400" y="161926"/>
            <a:chExt cx="4419600" cy="6243920"/>
          </a:xfrm>
        </p:grpSpPr>
        <p:pic>
          <p:nvPicPr>
            <p:cNvPr id="31753" name="Picture 2" descr="Mattakkuliyagdfgd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61926"/>
              <a:ext cx="4419600" cy="624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Freeform 2"/>
            <p:cNvSpPr>
              <a:spLocks/>
            </p:cNvSpPr>
            <p:nvPr/>
          </p:nvSpPr>
          <p:spPr bwMode="auto">
            <a:xfrm>
              <a:off x="7544357" y="914206"/>
              <a:ext cx="1217975" cy="1263203"/>
            </a:xfrm>
            <a:custGeom>
              <a:avLst/>
              <a:gdLst>
                <a:gd name="T0" fmla="*/ 2147483647 w 2091"/>
                <a:gd name="T1" fmla="*/ 2147483647 h 2229"/>
                <a:gd name="T2" fmla="*/ 2147483647 w 2091"/>
                <a:gd name="T3" fmla="*/ 2147483647 h 2229"/>
                <a:gd name="T4" fmla="*/ 2147483647 w 2091"/>
                <a:gd name="T5" fmla="*/ 2147483647 h 2229"/>
                <a:gd name="T6" fmla="*/ 2147483647 w 2091"/>
                <a:gd name="T7" fmla="*/ 2147483647 h 2229"/>
                <a:gd name="T8" fmla="*/ 2147483647 w 2091"/>
                <a:gd name="T9" fmla="*/ 2147483647 h 2229"/>
                <a:gd name="T10" fmla="*/ 2147483647 w 2091"/>
                <a:gd name="T11" fmla="*/ 2147483647 h 2229"/>
                <a:gd name="T12" fmla="*/ 2147483647 w 2091"/>
                <a:gd name="T13" fmla="*/ 2147483647 h 2229"/>
                <a:gd name="T14" fmla="*/ 2147483647 w 2091"/>
                <a:gd name="T15" fmla="*/ 2147483647 h 2229"/>
                <a:gd name="T16" fmla="*/ 2147483647 w 2091"/>
                <a:gd name="T17" fmla="*/ 0 h 2229"/>
                <a:gd name="T18" fmla="*/ 2147483647 w 2091"/>
                <a:gd name="T19" fmla="*/ 2147483647 h 2229"/>
                <a:gd name="T20" fmla="*/ 2147483647 w 2091"/>
                <a:gd name="T21" fmla="*/ 2147483647 h 2229"/>
                <a:gd name="T22" fmla="*/ 2147483647 w 2091"/>
                <a:gd name="T23" fmla="*/ 2147483647 h 2229"/>
                <a:gd name="T24" fmla="*/ 2147483647 w 2091"/>
                <a:gd name="T25" fmla="*/ 2147483647 h 2229"/>
                <a:gd name="T26" fmla="*/ 2147483647 w 2091"/>
                <a:gd name="T27" fmla="*/ 2147483647 h 2229"/>
                <a:gd name="T28" fmla="*/ 2147483647 w 2091"/>
                <a:gd name="T29" fmla="*/ 2147483647 h 2229"/>
                <a:gd name="T30" fmla="*/ 2147483647 w 2091"/>
                <a:gd name="T31" fmla="*/ 2147483647 h 2229"/>
                <a:gd name="T32" fmla="*/ 2147483647 w 2091"/>
                <a:gd name="T33" fmla="*/ 2147483647 h 2229"/>
                <a:gd name="T34" fmla="*/ 0 w 2091"/>
                <a:gd name="T35" fmla="*/ 2147483647 h 2229"/>
                <a:gd name="T36" fmla="*/ 2147483647 w 2091"/>
                <a:gd name="T37" fmla="*/ 2147483647 h 2229"/>
                <a:gd name="T38" fmla="*/ 2147483647 w 2091"/>
                <a:gd name="T39" fmla="*/ 2147483647 h 2229"/>
                <a:gd name="T40" fmla="*/ 2147483647 w 2091"/>
                <a:gd name="T41" fmla="*/ 2147483647 h 2229"/>
                <a:gd name="T42" fmla="*/ 2147483647 w 2091"/>
                <a:gd name="T43" fmla="*/ 2147483647 h 2229"/>
                <a:gd name="T44" fmla="*/ 2147483647 w 2091"/>
                <a:gd name="T45" fmla="*/ 2147483647 h 2229"/>
                <a:gd name="T46" fmla="*/ 2147483647 w 2091"/>
                <a:gd name="T47" fmla="*/ 2147483647 h 2229"/>
                <a:gd name="T48" fmla="*/ 2147483647 w 2091"/>
                <a:gd name="T49" fmla="*/ 2147483647 h 2229"/>
                <a:gd name="T50" fmla="*/ 2147483647 w 2091"/>
                <a:gd name="T51" fmla="*/ 2147483647 h 2229"/>
                <a:gd name="T52" fmla="*/ 2147483647 w 2091"/>
                <a:gd name="T53" fmla="*/ 2147483647 h 2229"/>
                <a:gd name="T54" fmla="*/ 2147483647 w 2091"/>
                <a:gd name="T55" fmla="*/ 2147483647 h 2229"/>
                <a:gd name="T56" fmla="*/ 2147483647 w 2091"/>
                <a:gd name="T57" fmla="*/ 2147483647 h 2229"/>
                <a:gd name="T58" fmla="*/ 2147483647 w 2091"/>
                <a:gd name="T59" fmla="*/ 2147483647 h 2229"/>
                <a:gd name="T60" fmla="*/ 2147483647 w 2091"/>
                <a:gd name="T61" fmla="*/ 2147483647 h 2229"/>
                <a:gd name="T62" fmla="*/ 2147483647 w 2091"/>
                <a:gd name="T63" fmla="*/ 2147483647 h 2229"/>
                <a:gd name="T64" fmla="*/ 2147483647 w 2091"/>
                <a:gd name="T65" fmla="*/ 2147483647 h 2229"/>
                <a:gd name="T66" fmla="*/ 2147483647 w 2091"/>
                <a:gd name="T67" fmla="*/ 2147483647 h 2229"/>
                <a:gd name="T68" fmla="*/ 2147483647 w 2091"/>
                <a:gd name="T69" fmla="*/ 2147483647 h 2229"/>
                <a:gd name="T70" fmla="*/ 2147483647 w 2091"/>
                <a:gd name="T71" fmla="*/ 2147483647 h 2229"/>
                <a:gd name="T72" fmla="*/ 2147483647 w 2091"/>
                <a:gd name="T73" fmla="*/ 2147483647 h 2229"/>
                <a:gd name="T74" fmla="*/ 2147483647 w 2091"/>
                <a:gd name="T75" fmla="*/ 2147483647 h 2229"/>
                <a:gd name="T76" fmla="*/ 2147483647 w 2091"/>
                <a:gd name="T77" fmla="*/ 2147483647 h 2229"/>
                <a:gd name="T78" fmla="*/ 2147483647 w 2091"/>
                <a:gd name="T79" fmla="*/ 2147483647 h 2229"/>
                <a:gd name="T80" fmla="*/ 2147483647 w 2091"/>
                <a:gd name="T81" fmla="*/ 2147483647 h 2229"/>
                <a:gd name="T82" fmla="*/ 2147483647 w 2091"/>
                <a:gd name="T83" fmla="*/ 2147483647 h 2229"/>
                <a:gd name="T84" fmla="*/ 2147483647 w 2091"/>
                <a:gd name="T85" fmla="*/ 2147483647 h 22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91" h="2229">
                  <a:moveTo>
                    <a:pt x="1754" y="1662"/>
                  </a:moveTo>
                  <a:lnTo>
                    <a:pt x="1409" y="1226"/>
                  </a:lnTo>
                  <a:lnTo>
                    <a:pt x="1562" y="965"/>
                  </a:lnTo>
                  <a:lnTo>
                    <a:pt x="1715" y="1042"/>
                  </a:lnTo>
                  <a:lnTo>
                    <a:pt x="2091" y="352"/>
                  </a:lnTo>
                  <a:lnTo>
                    <a:pt x="1922" y="291"/>
                  </a:lnTo>
                  <a:lnTo>
                    <a:pt x="1731" y="161"/>
                  </a:lnTo>
                  <a:lnTo>
                    <a:pt x="1463" y="38"/>
                  </a:lnTo>
                  <a:lnTo>
                    <a:pt x="1049" y="0"/>
                  </a:lnTo>
                  <a:lnTo>
                    <a:pt x="904" y="123"/>
                  </a:lnTo>
                  <a:lnTo>
                    <a:pt x="766" y="100"/>
                  </a:lnTo>
                  <a:lnTo>
                    <a:pt x="658" y="130"/>
                  </a:lnTo>
                  <a:lnTo>
                    <a:pt x="544" y="153"/>
                  </a:lnTo>
                  <a:lnTo>
                    <a:pt x="390" y="69"/>
                  </a:lnTo>
                  <a:lnTo>
                    <a:pt x="206" y="61"/>
                  </a:lnTo>
                  <a:lnTo>
                    <a:pt x="130" y="77"/>
                  </a:lnTo>
                  <a:lnTo>
                    <a:pt x="30" y="115"/>
                  </a:lnTo>
                  <a:lnTo>
                    <a:pt x="0" y="176"/>
                  </a:lnTo>
                  <a:lnTo>
                    <a:pt x="7" y="314"/>
                  </a:lnTo>
                  <a:lnTo>
                    <a:pt x="30" y="421"/>
                  </a:lnTo>
                  <a:lnTo>
                    <a:pt x="138" y="475"/>
                  </a:lnTo>
                  <a:lnTo>
                    <a:pt x="199" y="559"/>
                  </a:lnTo>
                  <a:lnTo>
                    <a:pt x="268" y="651"/>
                  </a:lnTo>
                  <a:lnTo>
                    <a:pt x="283" y="751"/>
                  </a:lnTo>
                  <a:lnTo>
                    <a:pt x="329" y="858"/>
                  </a:lnTo>
                  <a:lnTo>
                    <a:pt x="383" y="896"/>
                  </a:lnTo>
                  <a:lnTo>
                    <a:pt x="452" y="942"/>
                  </a:lnTo>
                  <a:lnTo>
                    <a:pt x="605" y="1011"/>
                  </a:lnTo>
                  <a:lnTo>
                    <a:pt x="674" y="1057"/>
                  </a:lnTo>
                  <a:lnTo>
                    <a:pt x="727" y="1149"/>
                  </a:lnTo>
                  <a:lnTo>
                    <a:pt x="789" y="1195"/>
                  </a:lnTo>
                  <a:lnTo>
                    <a:pt x="865" y="1233"/>
                  </a:lnTo>
                  <a:lnTo>
                    <a:pt x="896" y="1317"/>
                  </a:lnTo>
                  <a:lnTo>
                    <a:pt x="949" y="1363"/>
                  </a:lnTo>
                  <a:lnTo>
                    <a:pt x="988" y="1586"/>
                  </a:lnTo>
                  <a:lnTo>
                    <a:pt x="1041" y="1769"/>
                  </a:lnTo>
                  <a:lnTo>
                    <a:pt x="1133" y="1961"/>
                  </a:lnTo>
                  <a:lnTo>
                    <a:pt x="1156" y="2007"/>
                  </a:lnTo>
                  <a:lnTo>
                    <a:pt x="1225" y="2022"/>
                  </a:lnTo>
                  <a:lnTo>
                    <a:pt x="1286" y="2145"/>
                  </a:lnTo>
                  <a:lnTo>
                    <a:pt x="1332" y="2206"/>
                  </a:lnTo>
                  <a:lnTo>
                    <a:pt x="1424" y="2229"/>
                  </a:lnTo>
                  <a:lnTo>
                    <a:pt x="1754" y="1662"/>
                  </a:lnTo>
                  <a:close/>
                </a:path>
              </a:pathLst>
            </a:custGeom>
            <a:solidFill>
              <a:srgbClr val="FF0000">
                <a:alpha val="27843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143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24" name="TextBox 7">
            <a:extLst/>
          </p:cNvPr>
          <p:cNvSpPr txBox="1">
            <a:spLocks noChangeArrowheads="1"/>
          </p:cNvSpPr>
          <p:nvPr/>
        </p:nvSpPr>
        <p:spPr bwMode="auto">
          <a:xfrm>
            <a:off x="0" y="59806"/>
            <a:ext cx="6503350" cy="116955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altLang="en-US" sz="1400" b="1" dirty="0"/>
              <a:t>This land  located in </a:t>
            </a:r>
            <a:r>
              <a:rPr lang="en-US" altLang="en-US" sz="1400" b="1" dirty="0" err="1"/>
              <a:t>Mattakkuliya</a:t>
            </a:r>
            <a:r>
              <a:rPr lang="en-US" altLang="en-US" sz="1400" b="1" dirty="0"/>
              <a:t> ward.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altLang="en-US" sz="1400" b="1" dirty="0"/>
              <a:t>It is nearly 1.5km  away from the beach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altLang="en-US" sz="1400" b="1" dirty="0"/>
              <a:t>The total extent of land area is 35.64 acres with the </a:t>
            </a:r>
            <a:r>
              <a:rPr lang="en-US" altLang="en-US" sz="1400" b="1" dirty="0" err="1"/>
              <a:t>Samitpura</a:t>
            </a:r>
            <a:r>
              <a:rPr lang="en-US" altLang="en-US" sz="1400" b="1" dirty="0"/>
              <a:t>, </a:t>
            </a:r>
            <a:r>
              <a:rPr lang="en-US" altLang="en-US" sz="1400" b="1" dirty="0" err="1"/>
              <a:t>Pichchamalwatta</a:t>
            </a:r>
            <a:r>
              <a:rPr lang="en-US" altLang="en-US" sz="1400" b="1" dirty="0"/>
              <a:t>, </a:t>
            </a:r>
            <a:r>
              <a:rPr lang="en-US" altLang="en-US" sz="1400" b="1" dirty="0" err="1"/>
              <a:t>Gamunupura</a:t>
            </a:r>
            <a:r>
              <a:rPr lang="en-US" altLang="en-US" sz="1400" b="1" dirty="0"/>
              <a:t> ,</a:t>
            </a:r>
            <a:r>
              <a:rPr lang="en-US" altLang="en-US" sz="1400" b="1" dirty="0" err="1"/>
              <a:t>Sriwikramapura</a:t>
            </a:r>
            <a:r>
              <a:rPr lang="en-US" altLang="en-US" sz="1400" b="1" dirty="0"/>
              <a:t> and </a:t>
            </a:r>
            <a:r>
              <a:rPr lang="en-US" altLang="en-US" sz="1400" b="1" dirty="0" err="1"/>
              <a:t>Rawatta</a:t>
            </a:r>
            <a:r>
              <a:rPr lang="en-US" altLang="en-US" sz="1400" b="1" dirty="0"/>
              <a:t> .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altLang="en-US" sz="1400" b="1" dirty="0"/>
              <a:t>Those lands belongs to port related activity zone</a:t>
            </a:r>
            <a:r>
              <a:rPr lang="en-US" altLang="en-US" sz="1400" b="1" dirty="0" smtClean="0"/>
              <a:t>.</a:t>
            </a:r>
            <a:endParaRPr lang="en-US" altLang="en-US" dirty="0"/>
          </a:p>
        </p:txBody>
      </p:sp>
      <p:pic>
        <p:nvPicPr>
          <p:cNvPr id="31749" name="Picture 10" descr="D:\UDA MT\URP\zoning 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1289163"/>
            <a:ext cx="6392255" cy="553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/>
          </p:cNvPr>
          <p:cNvCxnSpPr/>
          <p:nvPr/>
        </p:nvCxnSpPr>
        <p:spPr>
          <a:xfrm flipV="1">
            <a:off x="4876800" y="1676400"/>
            <a:ext cx="4495800" cy="717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281113" y="603251"/>
            <a:ext cx="449580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1600" b="1" dirty="0"/>
              <a:t>Planning boundary of </a:t>
            </a:r>
            <a:r>
              <a:rPr lang="en-US" altLang="en-US" sz="1600" b="1" dirty="0" err="1"/>
              <a:t>Henemulla</a:t>
            </a:r>
            <a:r>
              <a:rPr lang="en-US" altLang="en-US" sz="1600" b="1" dirty="0"/>
              <a:t> planning area is  situated based on near to Kelani </a:t>
            </a:r>
            <a:r>
              <a:rPr lang="en-US" altLang="en-US" sz="1600" b="1" dirty="0" smtClean="0"/>
              <a:t>river</a:t>
            </a:r>
            <a:endParaRPr lang="en-US" altLang="en-US" dirty="0"/>
          </a:p>
        </p:txBody>
      </p:sp>
      <p:sp>
        <p:nvSpPr>
          <p:cNvPr id="32771" name="TextBox 8"/>
          <p:cNvSpPr txBox="1">
            <a:spLocks noChangeArrowheads="1"/>
          </p:cNvSpPr>
          <p:nvPr/>
        </p:nvSpPr>
        <p:spPr bwMode="auto">
          <a:xfrm>
            <a:off x="1281113" y="1427164"/>
            <a:ext cx="4510087" cy="430887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dirty="0"/>
              <a:t>Existing infrastructure facilities</a:t>
            </a:r>
          </a:p>
          <a:p>
            <a:endParaRPr lang="en-US" altLang="en-US" sz="20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Water, drainage and sewerage facilities are available 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altLang="en-US" sz="20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12ft-15ft width road system</a:t>
            </a:r>
          </a:p>
          <a:p>
            <a:pPr algn="just"/>
            <a:endParaRPr lang="en-US" altLang="en-US" sz="2000" b="1" dirty="0"/>
          </a:p>
          <a:p>
            <a:pPr algn="just"/>
            <a:endParaRPr lang="en-US" altLang="en-US" sz="2000" dirty="0"/>
          </a:p>
          <a:p>
            <a:pPr algn="just"/>
            <a:r>
              <a:rPr lang="en-US" altLang="en-US" sz="2000" b="1" dirty="0"/>
              <a:t>Key significant features</a:t>
            </a:r>
          </a:p>
          <a:p>
            <a:pPr algn="just"/>
            <a:endParaRPr lang="en-US" altLang="en-US" sz="20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000" dirty="0"/>
              <a:t>Total land  area is about 30 Acres  and one side of the land bounded from the </a:t>
            </a:r>
            <a:r>
              <a:rPr lang="en-US" altLang="en-US" sz="2000" dirty="0" err="1"/>
              <a:t>kelani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river</a:t>
            </a:r>
            <a:endParaRPr lang="en-US" altLang="en-US" sz="1400" dirty="0"/>
          </a:p>
          <a:p>
            <a:endParaRPr lang="en-US" altLang="en-US" sz="1400" dirty="0"/>
          </a:p>
        </p:txBody>
      </p:sp>
      <p:sp>
        <p:nvSpPr>
          <p:cNvPr id="6" name="Rectangle 5">
            <a:extLst/>
          </p:cNvPr>
          <p:cNvSpPr/>
          <p:nvPr/>
        </p:nvSpPr>
        <p:spPr>
          <a:xfrm>
            <a:off x="1143000" y="11113"/>
            <a:ext cx="9906000" cy="381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773" name="Picture 10" descr="F:\GAYANI\CMC Slum &amp; Shanty Details\GPS MAPS_A3\Mattakkul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64"/>
            <a:ext cx="4922838" cy="684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1154113" y="20638"/>
            <a:ext cx="358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Plan Study Area</a:t>
            </a:r>
          </a:p>
        </p:txBody>
      </p:sp>
      <p:sp>
        <p:nvSpPr>
          <p:cNvPr id="3" name="Freeform: Shape 2">
            <a:extLst/>
          </p:cNvPr>
          <p:cNvSpPr/>
          <p:nvPr/>
        </p:nvSpPr>
        <p:spPr>
          <a:xfrm>
            <a:off x="8601076" y="847726"/>
            <a:ext cx="981075" cy="1285875"/>
          </a:xfrm>
          <a:custGeom>
            <a:avLst/>
            <a:gdLst>
              <a:gd name="connsiteX0" fmla="*/ 533400 w 981075"/>
              <a:gd name="connsiteY0" fmla="*/ 0 h 1285875"/>
              <a:gd name="connsiteX1" fmla="*/ 276225 w 981075"/>
              <a:gd name="connsiteY1" fmla="*/ 0 h 1285875"/>
              <a:gd name="connsiteX2" fmla="*/ 28575 w 981075"/>
              <a:gd name="connsiteY2" fmla="*/ 85725 h 1285875"/>
              <a:gd name="connsiteX3" fmla="*/ 0 w 981075"/>
              <a:gd name="connsiteY3" fmla="*/ 295275 h 1285875"/>
              <a:gd name="connsiteX4" fmla="*/ 66675 w 981075"/>
              <a:gd name="connsiteY4" fmla="*/ 523875 h 1285875"/>
              <a:gd name="connsiteX5" fmla="*/ 171450 w 981075"/>
              <a:gd name="connsiteY5" fmla="*/ 476250 h 1285875"/>
              <a:gd name="connsiteX6" fmla="*/ 247650 w 981075"/>
              <a:gd name="connsiteY6" fmla="*/ 609600 h 1285875"/>
              <a:gd name="connsiteX7" fmla="*/ 342900 w 981075"/>
              <a:gd name="connsiteY7" fmla="*/ 695325 h 1285875"/>
              <a:gd name="connsiteX8" fmla="*/ 400050 w 981075"/>
              <a:gd name="connsiteY8" fmla="*/ 695325 h 1285875"/>
              <a:gd name="connsiteX9" fmla="*/ 504825 w 981075"/>
              <a:gd name="connsiteY9" fmla="*/ 923925 h 1285875"/>
              <a:gd name="connsiteX10" fmla="*/ 533400 w 981075"/>
              <a:gd name="connsiteY10" fmla="*/ 1066800 h 1285875"/>
              <a:gd name="connsiteX11" fmla="*/ 762000 w 981075"/>
              <a:gd name="connsiteY11" fmla="*/ 1285875 h 1285875"/>
              <a:gd name="connsiteX12" fmla="*/ 981075 w 981075"/>
              <a:gd name="connsiteY12" fmla="*/ 904875 h 1285875"/>
              <a:gd name="connsiteX13" fmla="*/ 638175 w 981075"/>
              <a:gd name="connsiteY13" fmla="*/ 533400 h 1285875"/>
              <a:gd name="connsiteX14" fmla="*/ 762000 w 981075"/>
              <a:gd name="connsiteY14" fmla="*/ 266700 h 1285875"/>
              <a:gd name="connsiteX15" fmla="*/ 714375 w 981075"/>
              <a:gd name="connsiteY15" fmla="*/ 114300 h 1285875"/>
              <a:gd name="connsiteX16" fmla="*/ 533400 w 981075"/>
              <a:gd name="connsiteY16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1075" h="1285875">
                <a:moveTo>
                  <a:pt x="533400" y="0"/>
                </a:moveTo>
                <a:lnTo>
                  <a:pt x="276225" y="0"/>
                </a:lnTo>
                <a:lnTo>
                  <a:pt x="28575" y="85725"/>
                </a:lnTo>
                <a:lnTo>
                  <a:pt x="0" y="295275"/>
                </a:lnTo>
                <a:lnTo>
                  <a:pt x="66675" y="523875"/>
                </a:lnTo>
                <a:lnTo>
                  <a:pt x="171450" y="476250"/>
                </a:lnTo>
                <a:lnTo>
                  <a:pt x="247650" y="609600"/>
                </a:lnTo>
                <a:lnTo>
                  <a:pt x="342900" y="695325"/>
                </a:lnTo>
                <a:lnTo>
                  <a:pt x="400050" y="695325"/>
                </a:lnTo>
                <a:lnTo>
                  <a:pt x="504825" y="923925"/>
                </a:lnTo>
                <a:lnTo>
                  <a:pt x="533400" y="1066800"/>
                </a:lnTo>
                <a:lnTo>
                  <a:pt x="762000" y="1285875"/>
                </a:lnTo>
                <a:lnTo>
                  <a:pt x="981075" y="904875"/>
                </a:lnTo>
                <a:lnTo>
                  <a:pt x="638175" y="533400"/>
                </a:lnTo>
                <a:lnTo>
                  <a:pt x="762000" y="266700"/>
                </a:lnTo>
                <a:lnTo>
                  <a:pt x="714375" y="114300"/>
                </a:lnTo>
                <a:lnTo>
                  <a:pt x="53340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Arrow: Right 3">
            <a:extLst/>
          </p:cNvPr>
          <p:cNvSpPr/>
          <p:nvPr/>
        </p:nvSpPr>
        <p:spPr>
          <a:xfrm>
            <a:off x="5776913" y="847725"/>
            <a:ext cx="2824162" cy="1285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1"/>
            <a:ext cx="4038600" cy="578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/>
          </p:cNvPr>
          <p:cNvSpPr/>
          <p:nvPr/>
        </p:nvSpPr>
        <p:spPr>
          <a:xfrm>
            <a:off x="4419600" y="9906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1143000" y="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u="sng"/>
              <a:t>Existing Land Use</a:t>
            </a:r>
          </a:p>
        </p:txBody>
      </p:sp>
      <p:pic>
        <p:nvPicPr>
          <p:cNvPr id="33797" name="Picture 2" descr="J:\map wanted\New folder (2)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85801"/>
            <a:ext cx="4038600" cy="571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rved Up Arrow 7">
            <a:extLst/>
          </p:cNvPr>
          <p:cNvSpPr/>
          <p:nvPr/>
        </p:nvSpPr>
        <p:spPr>
          <a:xfrm rot="835296" flipV="1">
            <a:off x="4646613" y="1133475"/>
            <a:ext cx="4418012" cy="520700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>
            <a:extLst/>
          </p:cNvPr>
          <p:cNvSpPr/>
          <p:nvPr/>
        </p:nvSpPr>
        <p:spPr>
          <a:xfrm>
            <a:off x="7543800" y="1981200"/>
            <a:ext cx="2133600" cy="1955800"/>
          </a:xfrm>
          <a:custGeom>
            <a:avLst/>
            <a:gdLst>
              <a:gd name="connsiteX0" fmla="*/ 827315 w 1306286"/>
              <a:gd name="connsiteY0" fmla="*/ 1117600 h 1117600"/>
              <a:gd name="connsiteX1" fmla="*/ 1306286 w 1306286"/>
              <a:gd name="connsiteY1" fmla="*/ 275771 h 1117600"/>
              <a:gd name="connsiteX2" fmla="*/ 740229 w 1306286"/>
              <a:gd name="connsiteY2" fmla="*/ 0 h 1117600"/>
              <a:gd name="connsiteX3" fmla="*/ 493486 w 1306286"/>
              <a:gd name="connsiteY3" fmla="*/ 72571 h 1117600"/>
              <a:gd name="connsiteX4" fmla="*/ 275772 w 1306286"/>
              <a:gd name="connsiteY4" fmla="*/ 29029 h 1117600"/>
              <a:gd name="connsiteX5" fmla="*/ 43543 w 1306286"/>
              <a:gd name="connsiteY5" fmla="*/ 29029 h 1117600"/>
              <a:gd name="connsiteX6" fmla="*/ 0 w 1306286"/>
              <a:gd name="connsiteY6" fmla="*/ 101600 h 1117600"/>
              <a:gd name="connsiteX7" fmla="*/ 827315 w 1306286"/>
              <a:gd name="connsiteY7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6286" h="1117600">
                <a:moveTo>
                  <a:pt x="827315" y="1117600"/>
                </a:moveTo>
                <a:lnTo>
                  <a:pt x="1306286" y="275771"/>
                </a:lnTo>
                <a:lnTo>
                  <a:pt x="740229" y="0"/>
                </a:lnTo>
                <a:lnTo>
                  <a:pt x="493486" y="72571"/>
                </a:lnTo>
                <a:lnTo>
                  <a:pt x="275772" y="29029"/>
                </a:lnTo>
                <a:lnTo>
                  <a:pt x="43543" y="29029"/>
                </a:lnTo>
                <a:lnTo>
                  <a:pt x="0" y="101600"/>
                </a:lnTo>
                <a:lnTo>
                  <a:pt x="827315" y="1117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51030"/>
              </p:ext>
            </p:extLst>
          </p:nvPr>
        </p:nvGraphicFramePr>
        <p:xfrm>
          <a:off x="1524000" y="381000"/>
          <a:ext cx="9143998" cy="6184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2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1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01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1895">
                <a:tc>
                  <a:txBody>
                    <a:bodyPr/>
                    <a:lstStyle/>
                    <a:p>
                      <a:r>
                        <a:rPr lang="en-US" sz="1400" dirty="0"/>
                        <a:t>Name of the Land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Zone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Land Ownership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of Families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Land Extent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Existing</a:t>
                      </a:r>
                      <a:r>
                        <a:rPr lang="en-US" sz="1400" baseline="0" dirty="0"/>
                        <a:t> land Use</a:t>
                      </a:r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Availability of Infrastructure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473">
                <a:tc>
                  <a:txBody>
                    <a:bodyPr/>
                    <a:lstStyle/>
                    <a:p>
                      <a:r>
                        <a:rPr lang="en-US" sz="1400" dirty="0"/>
                        <a:t>Samitpura</a:t>
                      </a:r>
                    </a:p>
                    <a:p>
                      <a:endParaRPr lang="en-US" sz="1400" dirty="0"/>
                    </a:p>
                    <a:p>
                      <a:endParaRPr lang="en-US" sz="1400" b="1" dirty="0"/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Port related Activity Zone </a:t>
                      </a:r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NHDA</a:t>
                      </a:r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1300</a:t>
                      </a:r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12.47</a:t>
                      </a:r>
                    </a:p>
                    <a:p>
                      <a:r>
                        <a:rPr lang="en-US" sz="1400" dirty="0" smtClean="0"/>
                        <a:t>Ac</a:t>
                      </a:r>
                      <a:endParaRPr lang="en-US" sz="1400" dirty="0"/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Residential + commercial</a:t>
                      </a:r>
                    </a:p>
                    <a:p>
                      <a:r>
                        <a:rPr lang="en-US" sz="1400" dirty="0"/>
                        <a:t>There were good houses</a:t>
                      </a:r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Water and drainage facilities are available in that land</a:t>
                      </a:r>
                    </a:p>
                  </a:txBody>
                  <a:tcPr marT="45714" marB="45714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r>
                        <a:rPr lang="en-US" sz="1400" dirty="0"/>
                        <a:t>Pichchamalwatta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Port related Activity Zone 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Private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3.46Ac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Residential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Water, drainage and sewerage facilities are available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223">
                <a:tc>
                  <a:txBody>
                    <a:bodyPr/>
                    <a:lstStyle/>
                    <a:p>
                      <a:r>
                        <a:rPr lang="en-US" sz="1400" dirty="0"/>
                        <a:t>Gamunupura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Port related Activity Zone 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SLRDC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86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3.47Ac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Residential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Water, drainage and sewerage facilities are available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223">
                <a:tc>
                  <a:txBody>
                    <a:bodyPr/>
                    <a:lstStyle/>
                    <a:p>
                      <a:r>
                        <a:rPr lang="en-US" sz="1400" dirty="0"/>
                        <a:t>Sriwickramapura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Port related Activity Zone 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NHDA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270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5.02Ac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Residential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Water, drainage and sewerage facilities are available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8223">
                <a:tc>
                  <a:txBody>
                    <a:bodyPr/>
                    <a:lstStyle/>
                    <a:p>
                      <a:r>
                        <a:rPr lang="en-US" sz="1400" dirty="0" err="1"/>
                        <a:t>Rawatta</a:t>
                      </a:r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Port related Activity Zone 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Private 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57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2.22Ac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Residential - This area was affected by Tsunami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Water, drainage and sewerage facilities are available</a:t>
                      </a:r>
                    </a:p>
                    <a:p>
                      <a:endParaRPr lang="en-US" sz="14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1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9567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SEQUENCE</a:t>
            </a:r>
            <a:endParaRPr lang="en-US" b="1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2954"/>
            <a:ext cx="10515600" cy="463354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en-US" sz="2800" b="1" dirty="0" smtClean="0"/>
              <a:t>RECREATION BEACH / WATER FRONT PROJECT COLPETTY TO DEHIWALA CANAL OUTLET</a:t>
            </a:r>
          </a:p>
          <a:p>
            <a:pPr algn="just"/>
            <a:r>
              <a:rPr lang="en-US" sz="2800" b="1" dirty="0" smtClean="0"/>
              <a:t>YACHT MARINA AT DIKOWITA</a:t>
            </a:r>
          </a:p>
          <a:p>
            <a:pPr algn="just"/>
            <a:r>
              <a:rPr lang="en-US" sz="2800" b="1" dirty="0" smtClean="0"/>
              <a:t>LOGISTIC CENTER AND CUSTOM SCANNING FACILITY AT BLOEMENDHAL</a:t>
            </a:r>
          </a:p>
          <a:p>
            <a:pPr algn="just"/>
            <a:r>
              <a:rPr lang="en-US" sz="2800" b="1" dirty="0" smtClean="0"/>
              <a:t>LOGISTIC PARK WELISARA</a:t>
            </a:r>
          </a:p>
          <a:p>
            <a:pPr algn="just"/>
            <a:r>
              <a:rPr lang="en-US" sz="2800" b="1" dirty="0" smtClean="0"/>
              <a:t>PROPOSED PORT DEVELOPMENTS AND LOGISTIC CORRIDOR</a:t>
            </a:r>
          </a:p>
          <a:p>
            <a:pPr algn="just"/>
            <a:r>
              <a:rPr lang="en-US" sz="2800" b="1" dirty="0" smtClean="0"/>
              <a:t>Q &amp; 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63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3365622" y="120377"/>
            <a:ext cx="5004655" cy="600592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Cooper Black" panose="0208090404030B020404" pitchFamily="18" charset="0"/>
              </a:rPr>
              <a:t>Back ground of the Study Area</a:t>
            </a:r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524000" y="4946374"/>
            <a:ext cx="4648200" cy="1467126"/>
            <a:chOff x="67604" y="838200"/>
            <a:chExt cx="4380106" cy="1688840"/>
          </a:xfrm>
        </p:grpSpPr>
        <p:pic>
          <p:nvPicPr>
            <p:cNvPr id="7" name="Picture 6">
              <a:extLst/>
            </p:cNvPr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67604" y="914400"/>
              <a:ext cx="2142196" cy="1612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/>
            </p:cNvPr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209800" y="838200"/>
              <a:ext cx="2237910" cy="1688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1600200" y="6411914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/>
              <a:t>Ra watta </a:t>
            </a:r>
          </a:p>
        </p:txBody>
      </p:sp>
      <p:grpSp>
        <p:nvGrpSpPr>
          <p:cNvPr id="35846" name="Group 11"/>
          <p:cNvGrpSpPr>
            <a:grpSpLocks/>
          </p:cNvGrpSpPr>
          <p:nvPr/>
        </p:nvGrpSpPr>
        <p:grpSpPr bwMode="auto">
          <a:xfrm>
            <a:off x="6172200" y="3583952"/>
            <a:ext cx="4637088" cy="1527797"/>
            <a:chOff x="1219200" y="304800"/>
            <a:chExt cx="4636779" cy="1758950"/>
          </a:xfrm>
        </p:grpSpPr>
        <p:pic>
          <p:nvPicPr>
            <p:cNvPr id="13" name="Picture 12">
              <a:extLst/>
            </p:cNvPr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 rot="10800000" flipV="1">
              <a:off x="1219200" y="304800"/>
              <a:ext cx="2353686" cy="1758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/>
            </p:cNvPr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3581400" y="304800"/>
              <a:ext cx="2274579" cy="1752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847" name="TextBox 14"/>
          <p:cNvSpPr txBox="1">
            <a:spLocks noChangeArrowheads="1"/>
          </p:cNvSpPr>
          <p:nvPr/>
        </p:nvSpPr>
        <p:spPr bwMode="auto">
          <a:xfrm>
            <a:off x="6233746" y="5106233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err="1"/>
              <a:t>Sriwickramapura</a:t>
            </a:r>
            <a:endParaRPr lang="en-US" altLang="en-US" b="1" dirty="0"/>
          </a:p>
        </p:txBody>
      </p:sp>
      <p:grpSp>
        <p:nvGrpSpPr>
          <p:cNvPr id="35848" name="Group 16"/>
          <p:cNvGrpSpPr>
            <a:grpSpLocks/>
          </p:cNvGrpSpPr>
          <p:nvPr/>
        </p:nvGrpSpPr>
        <p:grpSpPr bwMode="auto">
          <a:xfrm>
            <a:off x="1447800" y="3031987"/>
            <a:ext cx="4648200" cy="1405077"/>
            <a:chOff x="304800" y="990600"/>
            <a:chExt cx="4523143" cy="1618454"/>
          </a:xfrm>
        </p:grpSpPr>
        <p:pic>
          <p:nvPicPr>
            <p:cNvPr id="18" name="Picture 17">
              <a:extLst/>
            </p:cNvPr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2514600" y="990600"/>
              <a:ext cx="2313343" cy="16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304800" y="990600"/>
              <a:ext cx="2161270" cy="16184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849" name="TextBox 20"/>
          <p:cNvSpPr txBox="1">
            <a:spLocks noChangeArrowheads="1"/>
          </p:cNvSpPr>
          <p:nvPr/>
        </p:nvSpPr>
        <p:spPr bwMode="auto">
          <a:xfrm>
            <a:off x="1524000" y="445176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err="1"/>
              <a:t>Gamunupura</a:t>
            </a:r>
            <a:endParaRPr lang="en-US" altLang="en-US" b="1" dirty="0"/>
          </a:p>
        </p:txBody>
      </p:sp>
      <p:grpSp>
        <p:nvGrpSpPr>
          <p:cNvPr id="35850" name="Group 21"/>
          <p:cNvGrpSpPr>
            <a:grpSpLocks/>
          </p:cNvGrpSpPr>
          <p:nvPr/>
        </p:nvGrpSpPr>
        <p:grpSpPr bwMode="auto">
          <a:xfrm>
            <a:off x="6172200" y="859946"/>
            <a:ext cx="4540250" cy="1654654"/>
            <a:chOff x="1528002" y="381000"/>
            <a:chExt cx="4540568" cy="1775330"/>
          </a:xfrm>
        </p:grpSpPr>
        <p:pic>
          <p:nvPicPr>
            <p:cNvPr id="23" name="Picture 2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528002" y="381000"/>
              <a:ext cx="2281948" cy="1756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>
              <a:extLst/>
            </p:cNvPr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3810000" y="381000"/>
              <a:ext cx="2258570" cy="1775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851" name="TextBox 24"/>
          <p:cNvSpPr txBox="1">
            <a:spLocks noChangeArrowheads="1"/>
          </p:cNvSpPr>
          <p:nvPr/>
        </p:nvSpPr>
        <p:spPr bwMode="auto">
          <a:xfrm>
            <a:off x="6233746" y="2513896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 err="1"/>
              <a:t>Pichchamalwatta</a:t>
            </a:r>
            <a:endParaRPr lang="en-US" altLang="en-US" b="1" dirty="0"/>
          </a:p>
        </p:txBody>
      </p:sp>
      <p:grpSp>
        <p:nvGrpSpPr>
          <p:cNvPr id="35852" name="Group 25"/>
          <p:cNvGrpSpPr>
            <a:grpSpLocks/>
          </p:cNvGrpSpPr>
          <p:nvPr/>
        </p:nvGrpSpPr>
        <p:grpSpPr bwMode="auto">
          <a:xfrm>
            <a:off x="1447800" y="852854"/>
            <a:ext cx="4648200" cy="1607772"/>
            <a:chOff x="959943" y="990600"/>
            <a:chExt cx="5090358" cy="1927316"/>
          </a:xfrm>
        </p:grpSpPr>
        <p:pic>
          <p:nvPicPr>
            <p:cNvPr id="27" name="Picture 26">
              <a:extLst/>
            </p:cNvPr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3505200" y="990600"/>
              <a:ext cx="2545101" cy="19237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>
              <a:extLst/>
            </p:cNvPr>
            <p:cNvPicPr>
              <a:picLocks noChangeAspect="1"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959943" y="990600"/>
              <a:ext cx="2543867" cy="1927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853" name="TextBox 28"/>
          <p:cNvSpPr txBox="1">
            <a:spLocks noChangeArrowheads="1"/>
          </p:cNvSpPr>
          <p:nvPr/>
        </p:nvSpPr>
        <p:spPr bwMode="auto">
          <a:xfrm>
            <a:off x="1600200" y="2504567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/>
              <a:t>Samitpura </a:t>
            </a:r>
          </a:p>
        </p:txBody>
      </p:sp>
    </p:spTree>
    <p:extLst>
      <p:ext uri="{BB962C8B-B14F-4D97-AF65-F5344CB8AC3E}">
        <p14:creationId xmlns:p14="http://schemas.microsoft.com/office/powerpoint/2010/main" val="15525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157288" y="-11113"/>
            <a:ext cx="9891712" cy="91440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b="1" dirty="0"/>
              <a:t>Why we need to plan there?....</a:t>
            </a:r>
          </a:p>
        </p:txBody>
      </p:sp>
      <p:sp>
        <p:nvSpPr>
          <p:cNvPr id="4" name="Subtitle 2">
            <a:extLst/>
          </p:cNvPr>
          <p:cNvSpPr txBox="1">
            <a:spLocks/>
          </p:cNvSpPr>
          <p:nvPr/>
        </p:nvSpPr>
        <p:spPr>
          <a:xfrm>
            <a:off x="501650" y="957262"/>
            <a:ext cx="4419600" cy="2341564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 Preserving or improving land and buildings in an area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 </a:t>
            </a:r>
            <a:r>
              <a:rPr lang="en-US" sz="1400" dirty="0" smtClean="0"/>
              <a:t>Rehabilitating </a:t>
            </a:r>
            <a:r>
              <a:rPr lang="en-US" sz="1400" dirty="0"/>
              <a:t>buildings in an area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 Removing unwanted buildings from an area 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 Constructing or replacing buildings in an area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 smtClean="0"/>
              <a:t> Establishing</a:t>
            </a:r>
            <a:r>
              <a:rPr lang="en-US" sz="1400" dirty="0"/>
              <a:t>, improving, or relocating roads, public utilities, or other services</a:t>
            </a:r>
          </a:p>
          <a:p>
            <a:pPr marL="342900" indent="-342900" algn="just"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en-US" sz="1400" dirty="0"/>
              <a:t> </a:t>
            </a:r>
            <a:r>
              <a:rPr lang="en-US" sz="1400" dirty="0" smtClean="0"/>
              <a:t>Facilitating </a:t>
            </a:r>
            <a:r>
              <a:rPr lang="en-US" sz="1400" dirty="0"/>
              <a:t>any other development in an area take maximum profit from those land.</a:t>
            </a: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4724400" y="3124200"/>
            <a:ext cx="6324600" cy="3429000"/>
            <a:chOff x="0" y="655983"/>
            <a:chExt cx="9906000" cy="6202017"/>
          </a:xfrm>
        </p:grpSpPr>
        <p:pic>
          <p:nvPicPr>
            <p:cNvPr id="36877" name="Picture 2" descr="C:\Users\Gayani\Desktop\Mattakuliy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8" r="12090"/>
            <a:stretch>
              <a:fillRect/>
            </a:stretch>
          </p:blipFill>
          <p:spPr bwMode="auto">
            <a:xfrm>
              <a:off x="0" y="655983"/>
              <a:ext cx="9906000" cy="620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>
              <a:extLst/>
            </p:cNvPr>
            <p:cNvSpPr/>
            <p:nvPr/>
          </p:nvSpPr>
          <p:spPr>
            <a:xfrm>
              <a:off x="1285493" y="1548960"/>
              <a:ext cx="2053804" cy="2779422"/>
            </a:xfrm>
            <a:custGeom>
              <a:avLst/>
              <a:gdLst>
                <a:gd name="connsiteX0" fmla="*/ 564078 w 1894115"/>
                <a:gd name="connsiteY0" fmla="*/ 1828800 h 2778826"/>
                <a:gd name="connsiteX1" fmla="*/ 409699 w 1894115"/>
                <a:gd name="connsiteY1" fmla="*/ 1816925 h 2778826"/>
                <a:gd name="connsiteX2" fmla="*/ 231569 w 1894115"/>
                <a:gd name="connsiteY2" fmla="*/ 1846613 h 2778826"/>
                <a:gd name="connsiteX3" fmla="*/ 148442 w 1894115"/>
                <a:gd name="connsiteY3" fmla="*/ 1846613 h 2778826"/>
                <a:gd name="connsiteX4" fmla="*/ 47502 w 1894115"/>
                <a:gd name="connsiteY4" fmla="*/ 1805049 h 2778826"/>
                <a:gd name="connsiteX5" fmla="*/ 35626 w 1894115"/>
                <a:gd name="connsiteY5" fmla="*/ 1692234 h 2778826"/>
                <a:gd name="connsiteX6" fmla="*/ 17813 w 1894115"/>
                <a:gd name="connsiteY6" fmla="*/ 1585356 h 2778826"/>
                <a:gd name="connsiteX7" fmla="*/ 0 w 1894115"/>
                <a:gd name="connsiteY7" fmla="*/ 1454727 h 2778826"/>
                <a:gd name="connsiteX8" fmla="*/ 29689 w 1894115"/>
                <a:gd name="connsiteY8" fmla="*/ 1365662 h 2778826"/>
                <a:gd name="connsiteX9" fmla="*/ 148442 w 1894115"/>
                <a:gd name="connsiteY9" fmla="*/ 1193470 h 2778826"/>
                <a:gd name="connsiteX10" fmla="*/ 338447 w 1894115"/>
                <a:gd name="connsiteY10" fmla="*/ 902525 h 2778826"/>
                <a:gd name="connsiteX11" fmla="*/ 480951 w 1894115"/>
                <a:gd name="connsiteY11" fmla="*/ 611579 h 2778826"/>
                <a:gd name="connsiteX12" fmla="*/ 558141 w 1894115"/>
                <a:gd name="connsiteY12" fmla="*/ 439387 h 2778826"/>
                <a:gd name="connsiteX13" fmla="*/ 599704 w 1894115"/>
                <a:gd name="connsiteY13" fmla="*/ 350322 h 2778826"/>
                <a:gd name="connsiteX14" fmla="*/ 623455 w 1894115"/>
                <a:gd name="connsiteY14" fmla="*/ 279070 h 2778826"/>
                <a:gd name="connsiteX15" fmla="*/ 688769 w 1894115"/>
                <a:gd name="connsiteY15" fmla="*/ 237506 h 2778826"/>
                <a:gd name="connsiteX16" fmla="*/ 760021 w 1894115"/>
                <a:gd name="connsiteY16" fmla="*/ 249382 h 2778826"/>
                <a:gd name="connsiteX17" fmla="*/ 1050967 w 1894115"/>
                <a:gd name="connsiteY17" fmla="*/ 504701 h 2778826"/>
                <a:gd name="connsiteX18" fmla="*/ 1359725 w 1894115"/>
                <a:gd name="connsiteY18" fmla="*/ 249382 h 2778826"/>
                <a:gd name="connsiteX19" fmla="*/ 1508167 w 1894115"/>
                <a:gd name="connsiteY19" fmla="*/ 118753 h 2778826"/>
                <a:gd name="connsiteX20" fmla="*/ 1609107 w 1894115"/>
                <a:gd name="connsiteY20" fmla="*/ 47501 h 2778826"/>
                <a:gd name="connsiteX21" fmla="*/ 1727860 w 1894115"/>
                <a:gd name="connsiteY21" fmla="*/ 5938 h 2778826"/>
                <a:gd name="connsiteX22" fmla="*/ 1840676 w 1894115"/>
                <a:gd name="connsiteY22" fmla="*/ 0 h 2778826"/>
                <a:gd name="connsiteX23" fmla="*/ 1894115 w 1894115"/>
                <a:gd name="connsiteY23" fmla="*/ 35626 h 2778826"/>
                <a:gd name="connsiteX24" fmla="*/ 1816925 w 1894115"/>
                <a:gd name="connsiteY24" fmla="*/ 326571 h 2778826"/>
                <a:gd name="connsiteX25" fmla="*/ 1615045 w 1894115"/>
                <a:gd name="connsiteY25" fmla="*/ 475013 h 2778826"/>
                <a:gd name="connsiteX26" fmla="*/ 1419102 w 1894115"/>
                <a:gd name="connsiteY26" fmla="*/ 653143 h 2778826"/>
                <a:gd name="connsiteX27" fmla="*/ 1252847 w 1894115"/>
                <a:gd name="connsiteY27" fmla="*/ 837210 h 2778826"/>
                <a:gd name="connsiteX28" fmla="*/ 1140032 w 1894115"/>
                <a:gd name="connsiteY28" fmla="*/ 1039091 h 2778826"/>
                <a:gd name="connsiteX29" fmla="*/ 1062842 w 1894115"/>
                <a:gd name="connsiteY29" fmla="*/ 1217221 h 2778826"/>
                <a:gd name="connsiteX30" fmla="*/ 1039091 w 1894115"/>
                <a:gd name="connsiteY30" fmla="*/ 1430976 h 2778826"/>
                <a:gd name="connsiteX31" fmla="*/ 1056904 w 1894115"/>
                <a:gd name="connsiteY31" fmla="*/ 1591293 h 2778826"/>
                <a:gd name="connsiteX32" fmla="*/ 1086593 w 1894115"/>
                <a:gd name="connsiteY32" fmla="*/ 1715984 h 2778826"/>
                <a:gd name="connsiteX33" fmla="*/ 1122219 w 1894115"/>
                <a:gd name="connsiteY33" fmla="*/ 1882239 h 2778826"/>
                <a:gd name="connsiteX34" fmla="*/ 1122219 w 1894115"/>
                <a:gd name="connsiteY34" fmla="*/ 2054431 h 2778826"/>
                <a:gd name="connsiteX35" fmla="*/ 1086593 w 1894115"/>
                <a:gd name="connsiteY35" fmla="*/ 2357252 h 2778826"/>
                <a:gd name="connsiteX36" fmla="*/ 1050967 w 1894115"/>
                <a:gd name="connsiteY36" fmla="*/ 2618509 h 2778826"/>
                <a:gd name="connsiteX37" fmla="*/ 1045029 w 1894115"/>
                <a:gd name="connsiteY37" fmla="*/ 2671948 h 2778826"/>
                <a:gd name="connsiteX38" fmla="*/ 765959 w 1894115"/>
                <a:gd name="connsiteY38" fmla="*/ 2778826 h 2778826"/>
                <a:gd name="connsiteX39" fmla="*/ 718458 w 1894115"/>
                <a:gd name="connsiteY39" fmla="*/ 2666010 h 2778826"/>
                <a:gd name="connsiteX40" fmla="*/ 742208 w 1894115"/>
                <a:gd name="connsiteY40" fmla="*/ 2487880 h 2778826"/>
                <a:gd name="connsiteX41" fmla="*/ 807523 w 1894115"/>
                <a:gd name="connsiteY41" fmla="*/ 2101932 h 2778826"/>
                <a:gd name="connsiteX42" fmla="*/ 843149 w 1894115"/>
                <a:gd name="connsiteY42" fmla="*/ 1858488 h 2778826"/>
                <a:gd name="connsiteX43" fmla="*/ 647206 w 1894115"/>
                <a:gd name="connsiteY43" fmla="*/ 1834738 h 2778826"/>
                <a:gd name="connsiteX44" fmla="*/ 564078 w 1894115"/>
                <a:gd name="connsiteY44" fmla="*/ 1828800 h 277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94115" h="2778826">
                  <a:moveTo>
                    <a:pt x="564078" y="1828800"/>
                  </a:moveTo>
                  <a:lnTo>
                    <a:pt x="409699" y="1816925"/>
                  </a:lnTo>
                  <a:lnTo>
                    <a:pt x="231569" y="1846613"/>
                  </a:lnTo>
                  <a:lnTo>
                    <a:pt x="148442" y="1846613"/>
                  </a:lnTo>
                  <a:lnTo>
                    <a:pt x="47502" y="1805049"/>
                  </a:lnTo>
                  <a:cubicBezTo>
                    <a:pt x="35407" y="1696204"/>
                    <a:pt x="35626" y="1734016"/>
                    <a:pt x="35626" y="1692234"/>
                  </a:cubicBezTo>
                  <a:lnTo>
                    <a:pt x="17813" y="1585356"/>
                  </a:lnTo>
                  <a:lnTo>
                    <a:pt x="0" y="1454727"/>
                  </a:lnTo>
                  <a:lnTo>
                    <a:pt x="29689" y="1365662"/>
                  </a:lnTo>
                  <a:lnTo>
                    <a:pt x="148442" y="1193470"/>
                  </a:lnTo>
                  <a:lnTo>
                    <a:pt x="338447" y="902525"/>
                  </a:lnTo>
                  <a:lnTo>
                    <a:pt x="480951" y="611579"/>
                  </a:lnTo>
                  <a:lnTo>
                    <a:pt x="558141" y="439387"/>
                  </a:lnTo>
                  <a:lnTo>
                    <a:pt x="599704" y="350322"/>
                  </a:lnTo>
                  <a:lnTo>
                    <a:pt x="623455" y="279070"/>
                  </a:lnTo>
                  <a:lnTo>
                    <a:pt x="688769" y="237506"/>
                  </a:lnTo>
                  <a:lnTo>
                    <a:pt x="760021" y="249382"/>
                  </a:lnTo>
                  <a:lnTo>
                    <a:pt x="1050967" y="504701"/>
                  </a:lnTo>
                  <a:lnTo>
                    <a:pt x="1359725" y="249382"/>
                  </a:lnTo>
                  <a:lnTo>
                    <a:pt x="1508167" y="118753"/>
                  </a:lnTo>
                  <a:lnTo>
                    <a:pt x="1609107" y="47501"/>
                  </a:lnTo>
                  <a:lnTo>
                    <a:pt x="1727860" y="5938"/>
                  </a:lnTo>
                  <a:lnTo>
                    <a:pt x="1840676" y="0"/>
                  </a:lnTo>
                  <a:lnTo>
                    <a:pt x="1894115" y="35626"/>
                  </a:lnTo>
                  <a:lnTo>
                    <a:pt x="1816925" y="326571"/>
                  </a:lnTo>
                  <a:lnTo>
                    <a:pt x="1615045" y="475013"/>
                  </a:lnTo>
                  <a:lnTo>
                    <a:pt x="1419102" y="653143"/>
                  </a:lnTo>
                  <a:lnTo>
                    <a:pt x="1252847" y="837210"/>
                  </a:lnTo>
                  <a:lnTo>
                    <a:pt x="1140032" y="1039091"/>
                  </a:lnTo>
                  <a:lnTo>
                    <a:pt x="1062842" y="1217221"/>
                  </a:lnTo>
                  <a:lnTo>
                    <a:pt x="1039091" y="1430976"/>
                  </a:lnTo>
                  <a:lnTo>
                    <a:pt x="1056904" y="1591293"/>
                  </a:lnTo>
                  <a:cubicBezTo>
                    <a:pt x="1081025" y="1717928"/>
                    <a:pt x="1077687" y="1641763"/>
                    <a:pt x="1086593" y="1715984"/>
                  </a:cubicBezTo>
                  <a:lnTo>
                    <a:pt x="1122219" y="1882239"/>
                  </a:lnTo>
                  <a:lnTo>
                    <a:pt x="1122219" y="2054431"/>
                  </a:lnTo>
                  <a:lnTo>
                    <a:pt x="1086593" y="2357252"/>
                  </a:lnTo>
                  <a:lnTo>
                    <a:pt x="1050967" y="2618509"/>
                  </a:lnTo>
                  <a:lnTo>
                    <a:pt x="1045029" y="2671948"/>
                  </a:lnTo>
                  <a:lnTo>
                    <a:pt x="765959" y="2778826"/>
                  </a:lnTo>
                  <a:lnTo>
                    <a:pt x="718458" y="2666010"/>
                  </a:lnTo>
                  <a:lnTo>
                    <a:pt x="742208" y="2487880"/>
                  </a:lnTo>
                  <a:lnTo>
                    <a:pt x="807523" y="2101932"/>
                  </a:lnTo>
                  <a:lnTo>
                    <a:pt x="843149" y="1858488"/>
                  </a:lnTo>
                  <a:lnTo>
                    <a:pt x="647206" y="1834738"/>
                  </a:lnTo>
                  <a:lnTo>
                    <a:pt x="564078" y="1828800"/>
                  </a:lnTo>
                  <a:close/>
                </a:path>
              </a:pathLst>
            </a:cu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Freeform 7">
              <a:extLst/>
            </p:cNvPr>
            <p:cNvSpPr/>
            <p:nvPr/>
          </p:nvSpPr>
          <p:spPr>
            <a:xfrm>
              <a:off x="3222434" y="2327082"/>
              <a:ext cx="3428810" cy="2856949"/>
            </a:xfrm>
            <a:custGeom>
              <a:avLst/>
              <a:gdLst>
                <a:gd name="connsiteX0" fmla="*/ 3117273 w 3164774"/>
                <a:gd name="connsiteY0" fmla="*/ 2856015 h 2856015"/>
                <a:gd name="connsiteX1" fmla="*/ 1549730 w 3164774"/>
                <a:gd name="connsiteY1" fmla="*/ 2107870 h 2856015"/>
                <a:gd name="connsiteX2" fmla="*/ 1205345 w 3164774"/>
                <a:gd name="connsiteY2" fmla="*/ 1959428 h 2856015"/>
                <a:gd name="connsiteX3" fmla="*/ 1015340 w 3164774"/>
                <a:gd name="connsiteY3" fmla="*/ 1870363 h 2856015"/>
                <a:gd name="connsiteX4" fmla="*/ 849086 w 3164774"/>
                <a:gd name="connsiteY4" fmla="*/ 1834737 h 2856015"/>
                <a:gd name="connsiteX5" fmla="*/ 754083 w 3164774"/>
                <a:gd name="connsiteY5" fmla="*/ 1834737 h 2856015"/>
                <a:gd name="connsiteX6" fmla="*/ 587828 w 3164774"/>
                <a:gd name="connsiteY6" fmla="*/ 1864426 h 2856015"/>
                <a:gd name="connsiteX7" fmla="*/ 510639 w 3164774"/>
                <a:gd name="connsiteY7" fmla="*/ 1900052 h 2856015"/>
                <a:gd name="connsiteX8" fmla="*/ 100940 w 3164774"/>
                <a:gd name="connsiteY8" fmla="*/ 445324 h 2856015"/>
                <a:gd name="connsiteX9" fmla="*/ 0 w 3164774"/>
                <a:gd name="connsiteY9" fmla="*/ 296883 h 2856015"/>
                <a:gd name="connsiteX10" fmla="*/ 195943 w 3164774"/>
                <a:gd name="connsiteY10" fmla="*/ 65314 h 2856015"/>
                <a:gd name="connsiteX11" fmla="*/ 302821 w 3164774"/>
                <a:gd name="connsiteY11" fmla="*/ 142504 h 2856015"/>
                <a:gd name="connsiteX12" fmla="*/ 629392 w 3164774"/>
                <a:gd name="connsiteY12" fmla="*/ 71252 h 2856015"/>
                <a:gd name="connsiteX13" fmla="*/ 795647 w 3164774"/>
                <a:gd name="connsiteY13" fmla="*/ 47501 h 2856015"/>
                <a:gd name="connsiteX14" fmla="*/ 1116280 w 3164774"/>
                <a:gd name="connsiteY14" fmla="*/ 0 h 2856015"/>
                <a:gd name="connsiteX15" fmla="*/ 1264722 w 3164774"/>
                <a:gd name="connsiteY15" fmla="*/ 29688 h 2856015"/>
                <a:gd name="connsiteX16" fmla="*/ 1490353 w 3164774"/>
                <a:gd name="connsiteY16" fmla="*/ 195942 h 2856015"/>
                <a:gd name="connsiteX17" fmla="*/ 1620982 w 3164774"/>
                <a:gd name="connsiteY17" fmla="*/ 427511 h 2856015"/>
                <a:gd name="connsiteX18" fmla="*/ 1674421 w 3164774"/>
                <a:gd name="connsiteY18" fmla="*/ 475013 h 2856015"/>
                <a:gd name="connsiteX19" fmla="*/ 1715984 w 3164774"/>
                <a:gd name="connsiteY19" fmla="*/ 629392 h 2856015"/>
                <a:gd name="connsiteX20" fmla="*/ 1757548 w 3164774"/>
                <a:gd name="connsiteY20" fmla="*/ 754083 h 2856015"/>
                <a:gd name="connsiteX21" fmla="*/ 1870363 w 3164774"/>
                <a:gd name="connsiteY21" fmla="*/ 825335 h 2856015"/>
                <a:gd name="connsiteX22" fmla="*/ 2000992 w 3164774"/>
                <a:gd name="connsiteY22" fmla="*/ 914400 h 2856015"/>
                <a:gd name="connsiteX23" fmla="*/ 2202873 w 3164774"/>
                <a:gd name="connsiteY23" fmla="*/ 997527 h 2856015"/>
                <a:gd name="connsiteX24" fmla="*/ 2470067 w 3164774"/>
                <a:gd name="connsiteY24" fmla="*/ 1205345 h 2856015"/>
                <a:gd name="connsiteX25" fmla="*/ 2648197 w 3164774"/>
                <a:gd name="connsiteY25" fmla="*/ 1407226 h 2856015"/>
                <a:gd name="connsiteX26" fmla="*/ 2879766 w 3164774"/>
                <a:gd name="connsiteY26" fmla="*/ 1632857 h 2856015"/>
                <a:gd name="connsiteX27" fmla="*/ 2962893 w 3164774"/>
                <a:gd name="connsiteY27" fmla="*/ 1674420 h 2856015"/>
                <a:gd name="connsiteX28" fmla="*/ 3034145 w 3164774"/>
                <a:gd name="connsiteY28" fmla="*/ 1864426 h 2856015"/>
                <a:gd name="connsiteX29" fmla="*/ 3069771 w 3164774"/>
                <a:gd name="connsiteY29" fmla="*/ 2113807 h 2856015"/>
                <a:gd name="connsiteX30" fmla="*/ 3141023 w 3164774"/>
                <a:gd name="connsiteY30" fmla="*/ 2481942 h 2856015"/>
                <a:gd name="connsiteX31" fmla="*/ 3164774 w 3164774"/>
                <a:gd name="connsiteY31" fmla="*/ 2642259 h 2856015"/>
                <a:gd name="connsiteX32" fmla="*/ 3141023 w 3164774"/>
                <a:gd name="connsiteY32" fmla="*/ 2784763 h 2856015"/>
                <a:gd name="connsiteX33" fmla="*/ 3117273 w 3164774"/>
                <a:gd name="connsiteY33" fmla="*/ 2856015 h 285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164774" h="2856015">
                  <a:moveTo>
                    <a:pt x="3117273" y="2856015"/>
                  </a:moveTo>
                  <a:lnTo>
                    <a:pt x="1549730" y="2107870"/>
                  </a:lnTo>
                  <a:cubicBezTo>
                    <a:pt x="1435252" y="2057660"/>
                    <a:pt x="1330350" y="1959428"/>
                    <a:pt x="1205345" y="1959428"/>
                  </a:cubicBezTo>
                  <a:lnTo>
                    <a:pt x="1015340" y="1870363"/>
                  </a:lnTo>
                  <a:cubicBezTo>
                    <a:pt x="853091" y="1834308"/>
                    <a:pt x="909766" y="1834737"/>
                    <a:pt x="849086" y="1834737"/>
                  </a:cubicBezTo>
                  <a:lnTo>
                    <a:pt x="754083" y="1834737"/>
                  </a:lnTo>
                  <a:cubicBezTo>
                    <a:pt x="591820" y="1864786"/>
                    <a:pt x="648114" y="1864426"/>
                    <a:pt x="587828" y="1864426"/>
                  </a:cubicBezTo>
                  <a:lnTo>
                    <a:pt x="510639" y="1900052"/>
                  </a:lnTo>
                  <a:lnTo>
                    <a:pt x="100940" y="445324"/>
                  </a:lnTo>
                  <a:lnTo>
                    <a:pt x="0" y="296883"/>
                  </a:lnTo>
                  <a:lnTo>
                    <a:pt x="195943" y="65314"/>
                  </a:lnTo>
                  <a:lnTo>
                    <a:pt x="302821" y="142504"/>
                  </a:lnTo>
                  <a:lnTo>
                    <a:pt x="629392" y="71252"/>
                  </a:lnTo>
                  <a:lnTo>
                    <a:pt x="795647" y="47501"/>
                  </a:lnTo>
                  <a:lnTo>
                    <a:pt x="1116280" y="0"/>
                  </a:lnTo>
                  <a:lnTo>
                    <a:pt x="1264722" y="29688"/>
                  </a:lnTo>
                  <a:lnTo>
                    <a:pt x="1490353" y="195942"/>
                  </a:lnTo>
                  <a:lnTo>
                    <a:pt x="1620982" y="427511"/>
                  </a:lnTo>
                  <a:lnTo>
                    <a:pt x="1674421" y="475013"/>
                  </a:lnTo>
                  <a:lnTo>
                    <a:pt x="1715984" y="629392"/>
                  </a:lnTo>
                  <a:lnTo>
                    <a:pt x="1757548" y="754083"/>
                  </a:lnTo>
                  <a:lnTo>
                    <a:pt x="1870363" y="825335"/>
                  </a:lnTo>
                  <a:lnTo>
                    <a:pt x="2000992" y="914400"/>
                  </a:lnTo>
                  <a:lnTo>
                    <a:pt x="2202873" y="997527"/>
                  </a:lnTo>
                  <a:lnTo>
                    <a:pt x="2470067" y="1205345"/>
                  </a:lnTo>
                  <a:lnTo>
                    <a:pt x="2648197" y="1407226"/>
                  </a:lnTo>
                  <a:lnTo>
                    <a:pt x="2879766" y="1632857"/>
                  </a:lnTo>
                  <a:lnTo>
                    <a:pt x="2962893" y="1674420"/>
                  </a:lnTo>
                  <a:lnTo>
                    <a:pt x="3034145" y="1864426"/>
                  </a:lnTo>
                  <a:lnTo>
                    <a:pt x="3069771" y="2113807"/>
                  </a:lnTo>
                  <a:lnTo>
                    <a:pt x="3141023" y="2481942"/>
                  </a:lnTo>
                  <a:lnTo>
                    <a:pt x="3164774" y="2642259"/>
                  </a:lnTo>
                  <a:lnTo>
                    <a:pt x="3141023" y="2784763"/>
                  </a:lnTo>
                  <a:lnTo>
                    <a:pt x="3117273" y="2856015"/>
                  </a:ln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>
              <a:extLst/>
            </p:cNvPr>
            <p:cNvSpPr/>
            <p:nvPr/>
          </p:nvSpPr>
          <p:spPr>
            <a:xfrm>
              <a:off x="3030978" y="4469075"/>
              <a:ext cx="1486895" cy="961888"/>
            </a:xfrm>
            <a:custGeom>
              <a:avLst/>
              <a:gdLst>
                <a:gd name="connsiteX0" fmla="*/ 491319 w 1371600"/>
                <a:gd name="connsiteY0" fmla="*/ 0 h 962167"/>
                <a:gd name="connsiteX1" fmla="*/ 784746 w 1371600"/>
                <a:gd name="connsiteY1" fmla="*/ 150125 h 962167"/>
                <a:gd name="connsiteX2" fmla="*/ 1084997 w 1371600"/>
                <a:gd name="connsiteY2" fmla="*/ 279779 h 962167"/>
                <a:gd name="connsiteX3" fmla="*/ 1330657 w 1371600"/>
                <a:gd name="connsiteY3" fmla="*/ 395785 h 962167"/>
                <a:gd name="connsiteX4" fmla="*/ 1371600 w 1371600"/>
                <a:gd name="connsiteY4" fmla="*/ 436728 h 962167"/>
                <a:gd name="connsiteX5" fmla="*/ 1180531 w 1371600"/>
                <a:gd name="connsiteY5" fmla="*/ 825689 h 962167"/>
                <a:gd name="connsiteX6" fmla="*/ 982639 w 1371600"/>
                <a:gd name="connsiteY6" fmla="*/ 948519 h 962167"/>
                <a:gd name="connsiteX7" fmla="*/ 914400 w 1371600"/>
                <a:gd name="connsiteY7" fmla="*/ 962167 h 962167"/>
                <a:gd name="connsiteX8" fmla="*/ 0 w 1371600"/>
                <a:gd name="connsiteY8" fmla="*/ 300251 h 962167"/>
                <a:gd name="connsiteX9" fmla="*/ 20472 w 1371600"/>
                <a:gd name="connsiteY9" fmla="*/ 238836 h 962167"/>
                <a:gd name="connsiteX10" fmla="*/ 491319 w 1371600"/>
                <a:gd name="connsiteY10" fmla="*/ 0 h 96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600" h="962167">
                  <a:moveTo>
                    <a:pt x="491319" y="0"/>
                  </a:moveTo>
                  <a:lnTo>
                    <a:pt x="784746" y="150125"/>
                  </a:lnTo>
                  <a:lnTo>
                    <a:pt x="1084997" y="279779"/>
                  </a:lnTo>
                  <a:lnTo>
                    <a:pt x="1330657" y="395785"/>
                  </a:lnTo>
                  <a:lnTo>
                    <a:pt x="1371600" y="436728"/>
                  </a:lnTo>
                  <a:lnTo>
                    <a:pt x="1180531" y="825689"/>
                  </a:lnTo>
                  <a:lnTo>
                    <a:pt x="982639" y="948519"/>
                  </a:lnTo>
                  <a:lnTo>
                    <a:pt x="914400" y="962167"/>
                  </a:lnTo>
                  <a:lnTo>
                    <a:pt x="0" y="300251"/>
                  </a:lnTo>
                  <a:lnTo>
                    <a:pt x="20472" y="238836"/>
                  </a:lnTo>
                  <a:lnTo>
                    <a:pt x="491319" y="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reeform 9">
              <a:extLst/>
            </p:cNvPr>
            <p:cNvSpPr/>
            <p:nvPr/>
          </p:nvSpPr>
          <p:spPr>
            <a:xfrm>
              <a:off x="3637671" y="4204915"/>
              <a:ext cx="1626136" cy="1711297"/>
            </a:xfrm>
            <a:custGeom>
              <a:avLst/>
              <a:gdLst>
                <a:gd name="connsiteX0" fmla="*/ 54591 w 1501254"/>
                <a:gd name="connsiteY0" fmla="*/ 156950 h 1712794"/>
                <a:gd name="connsiteX1" fmla="*/ 163773 w 1501254"/>
                <a:gd name="connsiteY1" fmla="*/ 54591 h 1712794"/>
                <a:gd name="connsiteX2" fmla="*/ 361666 w 1501254"/>
                <a:gd name="connsiteY2" fmla="*/ 6824 h 1712794"/>
                <a:gd name="connsiteX3" fmla="*/ 545911 w 1501254"/>
                <a:gd name="connsiteY3" fmla="*/ 0 h 1712794"/>
                <a:gd name="connsiteX4" fmla="*/ 1044054 w 1501254"/>
                <a:gd name="connsiteY4" fmla="*/ 211541 h 1712794"/>
                <a:gd name="connsiteX5" fmla="*/ 1460311 w 1501254"/>
                <a:gd name="connsiteY5" fmla="*/ 409433 h 1712794"/>
                <a:gd name="connsiteX6" fmla="*/ 1501254 w 1501254"/>
                <a:gd name="connsiteY6" fmla="*/ 709684 h 1712794"/>
                <a:gd name="connsiteX7" fmla="*/ 1487606 w 1501254"/>
                <a:gd name="connsiteY7" fmla="*/ 955344 h 1712794"/>
                <a:gd name="connsiteX8" fmla="*/ 1323833 w 1501254"/>
                <a:gd name="connsiteY8" fmla="*/ 1323833 h 1712794"/>
                <a:gd name="connsiteX9" fmla="*/ 1201003 w 1501254"/>
                <a:gd name="connsiteY9" fmla="*/ 1658203 h 1712794"/>
                <a:gd name="connsiteX10" fmla="*/ 1173708 w 1501254"/>
                <a:gd name="connsiteY10" fmla="*/ 1712794 h 1712794"/>
                <a:gd name="connsiteX11" fmla="*/ 443552 w 1501254"/>
                <a:gd name="connsiteY11" fmla="*/ 1364777 h 1712794"/>
                <a:gd name="connsiteX12" fmla="*/ 498144 w 1501254"/>
                <a:gd name="connsiteY12" fmla="*/ 1207827 h 1712794"/>
                <a:gd name="connsiteX13" fmla="*/ 634621 w 1501254"/>
                <a:gd name="connsiteY13" fmla="*/ 1125941 h 1712794"/>
                <a:gd name="connsiteX14" fmla="*/ 839338 w 1501254"/>
                <a:gd name="connsiteY14" fmla="*/ 736980 h 1712794"/>
                <a:gd name="connsiteX15" fmla="*/ 873457 w 1501254"/>
                <a:gd name="connsiteY15" fmla="*/ 668741 h 1712794"/>
                <a:gd name="connsiteX16" fmla="*/ 6824 w 1501254"/>
                <a:gd name="connsiteY16" fmla="*/ 266132 h 1712794"/>
                <a:gd name="connsiteX17" fmla="*/ 0 w 1501254"/>
                <a:gd name="connsiteY17" fmla="*/ 197893 h 1712794"/>
                <a:gd name="connsiteX18" fmla="*/ 177421 w 1501254"/>
                <a:gd name="connsiteY18" fmla="*/ 47768 h 171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01254" h="1712794">
                  <a:moveTo>
                    <a:pt x="54591" y="156950"/>
                  </a:moveTo>
                  <a:lnTo>
                    <a:pt x="163773" y="54591"/>
                  </a:lnTo>
                  <a:lnTo>
                    <a:pt x="361666" y="6824"/>
                  </a:lnTo>
                  <a:lnTo>
                    <a:pt x="545911" y="0"/>
                  </a:lnTo>
                  <a:lnTo>
                    <a:pt x="1044054" y="211541"/>
                  </a:lnTo>
                  <a:lnTo>
                    <a:pt x="1460311" y="409433"/>
                  </a:lnTo>
                  <a:lnTo>
                    <a:pt x="1501254" y="709684"/>
                  </a:lnTo>
                  <a:lnTo>
                    <a:pt x="1487606" y="955344"/>
                  </a:lnTo>
                  <a:lnTo>
                    <a:pt x="1323833" y="1323833"/>
                  </a:lnTo>
                  <a:lnTo>
                    <a:pt x="1201003" y="1658203"/>
                  </a:lnTo>
                  <a:lnTo>
                    <a:pt x="1173708" y="1712794"/>
                  </a:lnTo>
                  <a:lnTo>
                    <a:pt x="443552" y="1364777"/>
                  </a:lnTo>
                  <a:lnTo>
                    <a:pt x="498144" y="1207827"/>
                  </a:lnTo>
                  <a:lnTo>
                    <a:pt x="634621" y="1125941"/>
                  </a:lnTo>
                  <a:lnTo>
                    <a:pt x="839338" y="736980"/>
                  </a:lnTo>
                  <a:lnTo>
                    <a:pt x="873457" y="668741"/>
                  </a:lnTo>
                  <a:lnTo>
                    <a:pt x="6824" y="266132"/>
                  </a:lnTo>
                  <a:lnTo>
                    <a:pt x="0" y="197893"/>
                  </a:lnTo>
                  <a:lnTo>
                    <a:pt x="177421" y="47768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>
              <a:extLst/>
            </p:cNvPr>
            <p:cNvSpPr/>
            <p:nvPr/>
          </p:nvSpPr>
          <p:spPr>
            <a:xfrm>
              <a:off x="5325967" y="2588372"/>
              <a:ext cx="3319406" cy="3451308"/>
            </a:xfrm>
            <a:custGeom>
              <a:avLst/>
              <a:gdLst>
                <a:gd name="connsiteX0" fmla="*/ 3062377 w 3062377"/>
                <a:gd name="connsiteY0" fmla="*/ 2570672 h 3752491"/>
                <a:gd name="connsiteX1" fmla="*/ 2303252 w 3062377"/>
                <a:gd name="connsiteY1" fmla="*/ 3752491 h 3752491"/>
                <a:gd name="connsiteX2" fmla="*/ 1984075 w 3062377"/>
                <a:gd name="connsiteY2" fmla="*/ 3459192 h 3752491"/>
                <a:gd name="connsiteX3" fmla="*/ 1802920 w 3062377"/>
                <a:gd name="connsiteY3" fmla="*/ 3226279 h 3752491"/>
                <a:gd name="connsiteX4" fmla="*/ 1570007 w 3062377"/>
                <a:gd name="connsiteY4" fmla="*/ 2993366 h 3752491"/>
                <a:gd name="connsiteX5" fmla="*/ 1483743 w 3062377"/>
                <a:gd name="connsiteY5" fmla="*/ 2717321 h 3752491"/>
                <a:gd name="connsiteX6" fmla="*/ 1337094 w 3062377"/>
                <a:gd name="connsiteY6" fmla="*/ 2329132 h 3752491"/>
                <a:gd name="connsiteX7" fmla="*/ 1276709 w 3062377"/>
                <a:gd name="connsiteY7" fmla="*/ 1992702 h 3752491"/>
                <a:gd name="connsiteX8" fmla="*/ 1190445 w 3062377"/>
                <a:gd name="connsiteY8" fmla="*/ 1777042 h 3752491"/>
                <a:gd name="connsiteX9" fmla="*/ 646981 w 3062377"/>
                <a:gd name="connsiteY9" fmla="*/ 1190445 h 3752491"/>
                <a:gd name="connsiteX10" fmla="*/ 414068 w 3062377"/>
                <a:gd name="connsiteY10" fmla="*/ 1009291 h 3752491"/>
                <a:gd name="connsiteX11" fmla="*/ 198407 w 3062377"/>
                <a:gd name="connsiteY11" fmla="*/ 931653 h 3752491"/>
                <a:gd name="connsiteX12" fmla="*/ 43132 w 3062377"/>
                <a:gd name="connsiteY12" fmla="*/ 879894 h 3752491"/>
                <a:gd name="connsiteX13" fmla="*/ 0 w 3062377"/>
                <a:gd name="connsiteY13" fmla="*/ 681487 h 3752491"/>
                <a:gd name="connsiteX14" fmla="*/ 241539 w 3062377"/>
                <a:gd name="connsiteY14" fmla="*/ 621102 h 3752491"/>
                <a:gd name="connsiteX15" fmla="*/ 698739 w 3062377"/>
                <a:gd name="connsiteY15" fmla="*/ 621102 h 3752491"/>
                <a:gd name="connsiteX16" fmla="*/ 785003 w 3062377"/>
                <a:gd name="connsiteY16" fmla="*/ 612475 h 3752491"/>
                <a:gd name="connsiteX17" fmla="*/ 759124 w 3062377"/>
                <a:gd name="connsiteY17" fmla="*/ 0 h 3752491"/>
                <a:gd name="connsiteX18" fmla="*/ 1112807 w 3062377"/>
                <a:gd name="connsiteY18" fmla="*/ 301925 h 3752491"/>
                <a:gd name="connsiteX19" fmla="*/ 1854679 w 3062377"/>
                <a:gd name="connsiteY19" fmla="*/ 1155940 h 3752491"/>
                <a:gd name="connsiteX20" fmla="*/ 3062377 w 3062377"/>
                <a:gd name="connsiteY20" fmla="*/ 2570672 h 3752491"/>
                <a:gd name="connsiteX0" fmla="*/ 3062377 w 3062377"/>
                <a:gd name="connsiteY0" fmla="*/ 2268747 h 3450566"/>
                <a:gd name="connsiteX1" fmla="*/ 2303252 w 3062377"/>
                <a:gd name="connsiteY1" fmla="*/ 3450566 h 3450566"/>
                <a:gd name="connsiteX2" fmla="*/ 1984075 w 3062377"/>
                <a:gd name="connsiteY2" fmla="*/ 3157267 h 3450566"/>
                <a:gd name="connsiteX3" fmla="*/ 1802920 w 3062377"/>
                <a:gd name="connsiteY3" fmla="*/ 2924354 h 3450566"/>
                <a:gd name="connsiteX4" fmla="*/ 1570007 w 3062377"/>
                <a:gd name="connsiteY4" fmla="*/ 2691441 h 3450566"/>
                <a:gd name="connsiteX5" fmla="*/ 1483743 w 3062377"/>
                <a:gd name="connsiteY5" fmla="*/ 2415396 h 3450566"/>
                <a:gd name="connsiteX6" fmla="*/ 1337094 w 3062377"/>
                <a:gd name="connsiteY6" fmla="*/ 2027207 h 3450566"/>
                <a:gd name="connsiteX7" fmla="*/ 1276709 w 3062377"/>
                <a:gd name="connsiteY7" fmla="*/ 1690777 h 3450566"/>
                <a:gd name="connsiteX8" fmla="*/ 1190445 w 3062377"/>
                <a:gd name="connsiteY8" fmla="*/ 1475117 h 3450566"/>
                <a:gd name="connsiteX9" fmla="*/ 646981 w 3062377"/>
                <a:gd name="connsiteY9" fmla="*/ 888520 h 3450566"/>
                <a:gd name="connsiteX10" fmla="*/ 414068 w 3062377"/>
                <a:gd name="connsiteY10" fmla="*/ 707366 h 3450566"/>
                <a:gd name="connsiteX11" fmla="*/ 198407 w 3062377"/>
                <a:gd name="connsiteY11" fmla="*/ 629728 h 3450566"/>
                <a:gd name="connsiteX12" fmla="*/ 43132 w 3062377"/>
                <a:gd name="connsiteY12" fmla="*/ 577969 h 3450566"/>
                <a:gd name="connsiteX13" fmla="*/ 0 w 3062377"/>
                <a:gd name="connsiteY13" fmla="*/ 379562 h 3450566"/>
                <a:gd name="connsiteX14" fmla="*/ 241539 w 3062377"/>
                <a:gd name="connsiteY14" fmla="*/ 319177 h 3450566"/>
                <a:gd name="connsiteX15" fmla="*/ 698739 w 3062377"/>
                <a:gd name="connsiteY15" fmla="*/ 319177 h 3450566"/>
                <a:gd name="connsiteX16" fmla="*/ 785003 w 3062377"/>
                <a:gd name="connsiteY16" fmla="*/ 310550 h 3450566"/>
                <a:gd name="connsiteX17" fmla="*/ 987724 w 3062377"/>
                <a:gd name="connsiteY17" fmla="*/ 79075 h 3450566"/>
                <a:gd name="connsiteX18" fmla="*/ 1112807 w 3062377"/>
                <a:gd name="connsiteY18" fmla="*/ 0 h 3450566"/>
                <a:gd name="connsiteX19" fmla="*/ 1854679 w 3062377"/>
                <a:gd name="connsiteY19" fmla="*/ 854015 h 3450566"/>
                <a:gd name="connsiteX20" fmla="*/ 3062377 w 3062377"/>
                <a:gd name="connsiteY20" fmla="*/ 2268747 h 345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2377" h="3450566">
                  <a:moveTo>
                    <a:pt x="3062377" y="2268747"/>
                  </a:moveTo>
                  <a:lnTo>
                    <a:pt x="2303252" y="3450566"/>
                  </a:lnTo>
                  <a:lnTo>
                    <a:pt x="1984075" y="3157267"/>
                  </a:lnTo>
                  <a:lnTo>
                    <a:pt x="1802920" y="2924354"/>
                  </a:lnTo>
                  <a:lnTo>
                    <a:pt x="1570007" y="2691441"/>
                  </a:lnTo>
                  <a:lnTo>
                    <a:pt x="1483743" y="2415396"/>
                  </a:lnTo>
                  <a:lnTo>
                    <a:pt x="1337094" y="2027207"/>
                  </a:lnTo>
                  <a:lnTo>
                    <a:pt x="1276709" y="1690777"/>
                  </a:lnTo>
                  <a:lnTo>
                    <a:pt x="1190445" y="1475117"/>
                  </a:lnTo>
                  <a:lnTo>
                    <a:pt x="646981" y="888520"/>
                  </a:lnTo>
                  <a:lnTo>
                    <a:pt x="414068" y="707366"/>
                  </a:lnTo>
                  <a:lnTo>
                    <a:pt x="198407" y="629728"/>
                  </a:lnTo>
                  <a:lnTo>
                    <a:pt x="43132" y="577969"/>
                  </a:lnTo>
                  <a:lnTo>
                    <a:pt x="0" y="379562"/>
                  </a:lnTo>
                  <a:lnTo>
                    <a:pt x="241539" y="319177"/>
                  </a:lnTo>
                  <a:lnTo>
                    <a:pt x="698739" y="319177"/>
                  </a:lnTo>
                  <a:cubicBezTo>
                    <a:pt x="796494" y="310290"/>
                    <a:pt x="825391" y="310550"/>
                    <a:pt x="785003" y="310550"/>
                  </a:cubicBezTo>
                  <a:lnTo>
                    <a:pt x="987724" y="79075"/>
                  </a:lnTo>
                  <a:lnTo>
                    <a:pt x="1112807" y="0"/>
                  </a:lnTo>
                  <a:lnTo>
                    <a:pt x="1854679" y="854015"/>
                  </a:lnTo>
                  <a:lnTo>
                    <a:pt x="3062377" y="2268747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>
              <a:extLst/>
            </p:cNvPr>
            <p:cNvSpPr/>
            <p:nvPr/>
          </p:nvSpPr>
          <p:spPr>
            <a:xfrm>
              <a:off x="6514488" y="986184"/>
              <a:ext cx="1387437" cy="2050111"/>
            </a:xfrm>
            <a:custGeom>
              <a:avLst/>
              <a:gdLst>
                <a:gd name="connsiteX0" fmla="*/ 0 w 1052423"/>
                <a:gd name="connsiteY0" fmla="*/ 914400 h 1440611"/>
                <a:gd name="connsiteX1" fmla="*/ 431321 w 1052423"/>
                <a:gd name="connsiteY1" fmla="*/ 1414732 h 1440611"/>
                <a:gd name="connsiteX2" fmla="*/ 474453 w 1052423"/>
                <a:gd name="connsiteY2" fmla="*/ 1440611 h 1440611"/>
                <a:gd name="connsiteX3" fmla="*/ 940280 w 1052423"/>
                <a:gd name="connsiteY3" fmla="*/ 646981 h 1440611"/>
                <a:gd name="connsiteX4" fmla="*/ 793631 w 1052423"/>
                <a:gd name="connsiteY4" fmla="*/ 526211 h 1440611"/>
                <a:gd name="connsiteX5" fmla="*/ 1052423 w 1052423"/>
                <a:gd name="connsiteY5" fmla="*/ 34505 h 1440611"/>
                <a:gd name="connsiteX6" fmla="*/ 543464 w 1052423"/>
                <a:gd name="connsiteY6" fmla="*/ 0 h 1440611"/>
                <a:gd name="connsiteX7" fmla="*/ 0 w 1052423"/>
                <a:gd name="connsiteY7" fmla="*/ 914400 h 1440611"/>
                <a:gd name="connsiteX0" fmla="*/ 0 w 1052423"/>
                <a:gd name="connsiteY0" fmla="*/ 1524000 h 2050211"/>
                <a:gd name="connsiteX1" fmla="*/ 431321 w 1052423"/>
                <a:gd name="connsiteY1" fmla="*/ 2024332 h 2050211"/>
                <a:gd name="connsiteX2" fmla="*/ 474453 w 1052423"/>
                <a:gd name="connsiteY2" fmla="*/ 2050211 h 2050211"/>
                <a:gd name="connsiteX3" fmla="*/ 940280 w 1052423"/>
                <a:gd name="connsiteY3" fmla="*/ 1256581 h 2050211"/>
                <a:gd name="connsiteX4" fmla="*/ 793631 w 1052423"/>
                <a:gd name="connsiteY4" fmla="*/ 1135811 h 2050211"/>
                <a:gd name="connsiteX5" fmla="*/ 1052423 w 1052423"/>
                <a:gd name="connsiteY5" fmla="*/ 644105 h 2050211"/>
                <a:gd name="connsiteX6" fmla="*/ 772064 w 1052423"/>
                <a:gd name="connsiteY6" fmla="*/ 0 h 2050211"/>
                <a:gd name="connsiteX7" fmla="*/ 0 w 1052423"/>
                <a:gd name="connsiteY7" fmla="*/ 1524000 h 2050211"/>
                <a:gd name="connsiteX0" fmla="*/ 0 w 1281023"/>
                <a:gd name="connsiteY0" fmla="*/ 1524000 h 2050211"/>
                <a:gd name="connsiteX1" fmla="*/ 431321 w 1281023"/>
                <a:gd name="connsiteY1" fmla="*/ 2024332 h 2050211"/>
                <a:gd name="connsiteX2" fmla="*/ 474453 w 1281023"/>
                <a:gd name="connsiteY2" fmla="*/ 2050211 h 2050211"/>
                <a:gd name="connsiteX3" fmla="*/ 940280 w 1281023"/>
                <a:gd name="connsiteY3" fmla="*/ 1256581 h 2050211"/>
                <a:gd name="connsiteX4" fmla="*/ 793631 w 1281023"/>
                <a:gd name="connsiteY4" fmla="*/ 1135811 h 2050211"/>
                <a:gd name="connsiteX5" fmla="*/ 1281023 w 1281023"/>
                <a:gd name="connsiteY5" fmla="*/ 186905 h 2050211"/>
                <a:gd name="connsiteX6" fmla="*/ 772064 w 1281023"/>
                <a:gd name="connsiteY6" fmla="*/ 0 h 2050211"/>
                <a:gd name="connsiteX7" fmla="*/ 0 w 1281023"/>
                <a:gd name="connsiteY7" fmla="*/ 1524000 h 205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1023" h="2050211">
                  <a:moveTo>
                    <a:pt x="0" y="1524000"/>
                  </a:moveTo>
                  <a:lnTo>
                    <a:pt x="431321" y="2024332"/>
                  </a:lnTo>
                  <a:lnTo>
                    <a:pt x="474453" y="2050211"/>
                  </a:lnTo>
                  <a:lnTo>
                    <a:pt x="940280" y="1256581"/>
                  </a:lnTo>
                  <a:lnTo>
                    <a:pt x="793631" y="1135811"/>
                  </a:lnTo>
                  <a:lnTo>
                    <a:pt x="1281023" y="186905"/>
                  </a:lnTo>
                  <a:lnTo>
                    <a:pt x="772064" y="0"/>
                  </a:lnTo>
                  <a:lnTo>
                    <a:pt x="0" y="1524000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Freeform 12">
              <a:extLst/>
            </p:cNvPr>
            <p:cNvSpPr/>
            <p:nvPr/>
          </p:nvSpPr>
          <p:spPr>
            <a:xfrm>
              <a:off x="6056982" y="1155590"/>
              <a:ext cx="1128846" cy="1329415"/>
            </a:xfrm>
            <a:custGeom>
              <a:avLst/>
              <a:gdLst>
                <a:gd name="connsiteX0" fmla="*/ 345057 w 1043796"/>
                <a:gd name="connsiteY0" fmla="*/ 1319841 h 1328468"/>
                <a:gd name="connsiteX1" fmla="*/ 34506 w 1043796"/>
                <a:gd name="connsiteY1" fmla="*/ 1061049 h 1328468"/>
                <a:gd name="connsiteX2" fmla="*/ 0 w 1043796"/>
                <a:gd name="connsiteY2" fmla="*/ 439947 h 1328468"/>
                <a:gd name="connsiteX3" fmla="*/ 258792 w 1043796"/>
                <a:gd name="connsiteY3" fmla="*/ 422694 h 1328468"/>
                <a:gd name="connsiteX4" fmla="*/ 448574 w 1043796"/>
                <a:gd name="connsiteY4" fmla="*/ 336430 h 1328468"/>
                <a:gd name="connsiteX5" fmla="*/ 672860 w 1043796"/>
                <a:gd name="connsiteY5" fmla="*/ 293298 h 1328468"/>
                <a:gd name="connsiteX6" fmla="*/ 724619 w 1043796"/>
                <a:gd name="connsiteY6" fmla="*/ 51758 h 1328468"/>
                <a:gd name="connsiteX7" fmla="*/ 828136 w 1043796"/>
                <a:gd name="connsiteY7" fmla="*/ 0 h 1328468"/>
                <a:gd name="connsiteX8" fmla="*/ 1043796 w 1043796"/>
                <a:gd name="connsiteY8" fmla="*/ 60385 h 1328468"/>
                <a:gd name="connsiteX9" fmla="*/ 396815 w 1043796"/>
                <a:gd name="connsiteY9" fmla="*/ 1328468 h 1328468"/>
                <a:gd name="connsiteX10" fmla="*/ 34506 w 1043796"/>
                <a:gd name="connsiteY10" fmla="*/ 1061049 h 132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796" h="1328468">
                  <a:moveTo>
                    <a:pt x="345057" y="1319841"/>
                  </a:moveTo>
                  <a:lnTo>
                    <a:pt x="34506" y="1061049"/>
                  </a:lnTo>
                  <a:lnTo>
                    <a:pt x="0" y="439947"/>
                  </a:lnTo>
                  <a:lnTo>
                    <a:pt x="258792" y="422694"/>
                  </a:lnTo>
                  <a:lnTo>
                    <a:pt x="448574" y="336430"/>
                  </a:lnTo>
                  <a:lnTo>
                    <a:pt x="672860" y="293298"/>
                  </a:lnTo>
                  <a:lnTo>
                    <a:pt x="724619" y="51758"/>
                  </a:lnTo>
                  <a:lnTo>
                    <a:pt x="828136" y="0"/>
                  </a:lnTo>
                  <a:lnTo>
                    <a:pt x="1043796" y="60385"/>
                  </a:lnTo>
                  <a:lnTo>
                    <a:pt x="396815" y="1328468"/>
                  </a:lnTo>
                  <a:lnTo>
                    <a:pt x="34506" y="1061049"/>
                  </a:ln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>
              <a:extLst/>
            </p:cNvPr>
            <p:cNvSpPr/>
            <p:nvPr/>
          </p:nvSpPr>
          <p:spPr>
            <a:xfrm>
              <a:off x="4391063" y="1155590"/>
              <a:ext cx="2188072" cy="1174364"/>
            </a:xfrm>
            <a:custGeom>
              <a:avLst/>
              <a:gdLst>
                <a:gd name="connsiteX0" fmla="*/ 1535502 w 2018581"/>
                <a:gd name="connsiteY0" fmla="*/ 1069675 h 1173192"/>
                <a:gd name="connsiteX1" fmla="*/ 1371600 w 2018581"/>
                <a:gd name="connsiteY1" fmla="*/ 957532 h 1173192"/>
                <a:gd name="connsiteX2" fmla="*/ 1250830 w 2018581"/>
                <a:gd name="connsiteY2" fmla="*/ 767751 h 1173192"/>
                <a:gd name="connsiteX3" fmla="*/ 672860 w 2018581"/>
                <a:gd name="connsiteY3" fmla="*/ 854015 h 1173192"/>
                <a:gd name="connsiteX4" fmla="*/ 698740 w 2018581"/>
                <a:gd name="connsiteY4" fmla="*/ 1155939 h 1173192"/>
                <a:gd name="connsiteX5" fmla="*/ 414068 w 2018581"/>
                <a:gd name="connsiteY5" fmla="*/ 1173192 h 1173192"/>
                <a:gd name="connsiteX6" fmla="*/ 293298 w 2018581"/>
                <a:gd name="connsiteY6" fmla="*/ 1061049 h 1173192"/>
                <a:gd name="connsiteX7" fmla="*/ 155276 w 2018581"/>
                <a:gd name="connsiteY7" fmla="*/ 931652 h 1173192"/>
                <a:gd name="connsiteX8" fmla="*/ 77638 w 2018581"/>
                <a:gd name="connsiteY8" fmla="*/ 690113 h 1173192"/>
                <a:gd name="connsiteX9" fmla="*/ 25879 w 2018581"/>
                <a:gd name="connsiteY9" fmla="*/ 465826 h 1173192"/>
                <a:gd name="connsiteX10" fmla="*/ 0 w 2018581"/>
                <a:gd name="connsiteY10" fmla="*/ 258792 h 1173192"/>
                <a:gd name="connsiteX11" fmla="*/ 69011 w 2018581"/>
                <a:gd name="connsiteY11" fmla="*/ 155275 h 1173192"/>
                <a:gd name="connsiteX12" fmla="*/ 207034 w 2018581"/>
                <a:gd name="connsiteY12" fmla="*/ 146649 h 1173192"/>
                <a:gd name="connsiteX13" fmla="*/ 828136 w 2018581"/>
                <a:gd name="connsiteY13" fmla="*/ 129396 h 1173192"/>
                <a:gd name="connsiteX14" fmla="*/ 1078302 w 2018581"/>
                <a:gd name="connsiteY14" fmla="*/ 129396 h 1173192"/>
                <a:gd name="connsiteX15" fmla="*/ 1155940 w 2018581"/>
                <a:gd name="connsiteY15" fmla="*/ 189781 h 1173192"/>
                <a:gd name="connsiteX16" fmla="*/ 1259457 w 2018581"/>
                <a:gd name="connsiteY16" fmla="*/ 250166 h 1173192"/>
                <a:gd name="connsiteX17" fmla="*/ 1414732 w 2018581"/>
                <a:gd name="connsiteY17" fmla="*/ 250166 h 1173192"/>
                <a:gd name="connsiteX18" fmla="*/ 2009955 w 2018581"/>
                <a:gd name="connsiteY18" fmla="*/ 0 h 1173192"/>
                <a:gd name="connsiteX19" fmla="*/ 2018581 w 2018581"/>
                <a:gd name="connsiteY19" fmla="*/ 301924 h 1173192"/>
                <a:gd name="connsiteX20" fmla="*/ 1794294 w 2018581"/>
                <a:gd name="connsiteY20" fmla="*/ 405441 h 1173192"/>
                <a:gd name="connsiteX21" fmla="*/ 1518249 w 2018581"/>
                <a:gd name="connsiteY21" fmla="*/ 431320 h 1173192"/>
                <a:gd name="connsiteX22" fmla="*/ 1535502 w 2018581"/>
                <a:gd name="connsiteY22" fmla="*/ 1069675 h 117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18581" h="1173192">
                  <a:moveTo>
                    <a:pt x="1535502" y="1069675"/>
                  </a:moveTo>
                  <a:lnTo>
                    <a:pt x="1371600" y="957532"/>
                  </a:lnTo>
                  <a:lnTo>
                    <a:pt x="1250830" y="767751"/>
                  </a:lnTo>
                  <a:lnTo>
                    <a:pt x="672860" y="854015"/>
                  </a:lnTo>
                  <a:lnTo>
                    <a:pt x="698740" y="1155939"/>
                  </a:lnTo>
                  <a:lnTo>
                    <a:pt x="414068" y="1173192"/>
                  </a:lnTo>
                  <a:lnTo>
                    <a:pt x="293298" y="1061049"/>
                  </a:lnTo>
                  <a:cubicBezTo>
                    <a:pt x="153112" y="938385"/>
                    <a:pt x="155276" y="1001412"/>
                    <a:pt x="155276" y="931652"/>
                  </a:cubicBezTo>
                  <a:lnTo>
                    <a:pt x="77638" y="690113"/>
                  </a:lnTo>
                  <a:lnTo>
                    <a:pt x="25879" y="465826"/>
                  </a:lnTo>
                  <a:lnTo>
                    <a:pt x="0" y="258792"/>
                  </a:lnTo>
                  <a:lnTo>
                    <a:pt x="69011" y="155275"/>
                  </a:lnTo>
                  <a:lnTo>
                    <a:pt x="207034" y="146649"/>
                  </a:lnTo>
                  <a:cubicBezTo>
                    <a:pt x="805127" y="129058"/>
                    <a:pt x="598013" y="129396"/>
                    <a:pt x="828136" y="129396"/>
                  </a:cubicBezTo>
                  <a:lnTo>
                    <a:pt x="1078302" y="129396"/>
                  </a:lnTo>
                  <a:lnTo>
                    <a:pt x="1155940" y="189781"/>
                  </a:lnTo>
                  <a:lnTo>
                    <a:pt x="1259457" y="250166"/>
                  </a:lnTo>
                  <a:lnTo>
                    <a:pt x="1414732" y="250166"/>
                  </a:lnTo>
                  <a:lnTo>
                    <a:pt x="2009955" y="0"/>
                  </a:lnTo>
                  <a:lnTo>
                    <a:pt x="2018581" y="301924"/>
                  </a:lnTo>
                  <a:lnTo>
                    <a:pt x="1794294" y="405441"/>
                  </a:lnTo>
                  <a:lnTo>
                    <a:pt x="1518249" y="431320"/>
                  </a:lnTo>
                  <a:lnTo>
                    <a:pt x="1535502" y="1069675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>
              <a:extLst/>
            </p:cNvPr>
            <p:cNvSpPr/>
            <p:nvPr/>
          </p:nvSpPr>
          <p:spPr>
            <a:xfrm>
              <a:off x="4953000" y="1959555"/>
              <a:ext cx="1551542" cy="1128423"/>
            </a:xfrm>
            <a:custGeom>
              <a:avLst/>
              <a:gdLst>
                <a:gd name="connsiteX0" fmla="*/ 293298 w 1431985"/>
                <a:gd name="connsiteY0" fmla="*/ 1130061 h 1130061"/>
                <a:gd name="connsiteX1" fmla="*/ 198408 w 1431985"/>
                <a:gd name="connsiteY1" fmla="*/ 983412 h 1130061"/>
                <a:gd name="connsiteX2" fmla="*/ 0 w 1431985"/>
                <a:gd name="connsiteY2" fmla="*/ 448574 h 1130061"/>
                <a:gd name="connsiteX3" fmla="*/ 224287 w 1431985"/>
                <a:gd name="connsiteY3" fmla="*/ 414068 h 1130061"/>
                <a:gd name="connsiteX4" fmla="*/ 189781 w 1431985"/>
                <a:gd name="connsiteY4" fmla="*/ 69012 h 1130061"/>
                <a:gd name="connsiteX5" fmla="*/ 707366 w 1431985"/>
                <a:gd name="connsiteY5" fmla="*/ 0 h 1130061"/>
                <a:gd name="connsiteX6" fmla="*/ 836762 w 1431985"/>
                <a:gd name="connsiteY6" fmla="*/ 189781 h 1130061"/>
                <a:gd name="connsiteX7" fmla="*/ 1043796 w 1431985"/>
                <a:gd name="connsiteY7" fmla="*/ 310551 h 1130061"/>
                <a:gd name="connsiteX8" fmla="*/ 1431985 w 1431985"/>
                <a:gd name="connsiteY8" fmla="*/ 629729 h 1130061"/>
                <a:gd name="connsiteX9" fmla="*/ 1285336 w 1431985"/>
                <a:gd name="connsiteY9" fmla="*/ 733246 h 1130061"/>
                <a:gd name="connsiteX10" fmla="*/ 1130060 w 1431985"/>
                <a:gd name="connsiteY10" fmla="*/ 923027 h 1130061"/>
                <a:gd name="connsiteX11" fmla="*/ 586596 w 1431985"/>
                <a:gd name="connsiteY11" fmla="*/ 923027 h 1130061"/>
                <a:gd name="connsiteX12" fmla="*/ 362309 w 1431985"/>
                <a:gd name="connsiteY12" fmla="*/ 974785 h 1130061"/>
                <a:gd name="connsiteX13" fmla="*/ 353683 w 1431985"/>
                <a:gd name="connsiteY13" fmla="*/ 1130061 h 1130061"/>
                <a:gd name="connsiteX14" fmla="*/ 293298 w 1431985"/>
                <a:gd name="connsiteY14" fmla="*/ 1130061 h 113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985" h="1130061">
                  <a:moveTo>
                    <a:pt x="293298" y="1130061"/>
                  </a:moveTo>
                  <a:lnTo>
                    <a:pt x="198408" y="983412"/>
                  </a:lnTo>
                  <a:lnTo>
                    <a:pt x="0" y="448574"/>
                  </a:lnTo>
                  <a:lnTo>
                    <a:pt x="224287" y="414068"/>
                  </a:lnTo>
                  <a:lnTo>
                    <a:pt x="189781" y="69012"/>
                  </a:lnTo>
                  <a:lnTo>
                    <a:pt x="707366" y="0"/>
                  </a:lnTo>
                  <a:lnTo>
                    <a:pt x="836762" y="189781"/>
                  </a:lnTo>
                  <a:lnTo>
                    <a:pt x="1043796" y="310551"/>
                  </a:lnTo>
                  <a:lnTo>
                    <a:pt x="1431985" y="629729"/>
                  </a:lnTo>
                  <a:lnTo>
                    <a:pt x="1285336" y="733246"/>
                  </a:lnTo>
                  <a:cubicBezTo>
                    <a:pt x="1136929" y="925302"/>
                    <a:pt x="1218633" y="923027"/>
                    <a:pt x="1130060" y="923027"/>
                  </a:cubicBezTo>
                  <a:lnTo>
                    <a:pt x="586596" y="923027"/>
                  </a:lnTo>
                  <a:lnTo>
                    <a:pt x="362309" y="974785"/>
                  </a:lnTo>
                  <a:lnTo>
                    <a:pt x="353683" y="1130061"/>
                  </a:lnTo>
                  <a:lnTo>
                    <a:pt x="293298" y="1130061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>
              <a:extLst/>
            </p:cNvPr>
            <p:cNvSpPr txBox="1"/>
            <p:nvPr/>
          </p:nvSpPr>
          <p:spPr>
            <a:xfrm>
              <a:off x="1486895" y="2591242"/>
              <a:ext cx="1258142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Kirulakele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>
              <a:extLst/>
            </p:cNvPr>
            <p:cNvSpPr txBox="1"/>
            <p:nvPr/>
          </p:nvSpPr>
          <p:spPr>
            <a:xfrm>
              <a:off x="3963395" y="3274612"/>
              <a:ext cx="1566461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Kadiranawatta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>
              <a:extLst/>
            </p:cNvPr>
            <p:cNvSpPr txBox="1"/>
            <p:nvPr/>
          </p:nvSpPr>
          <p:spPr>
            <a:xfrm>
              <a:off x="3222434" y="4741850"/>
              <a:ext cx="1566461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Kadiranawatta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>
              <a:extLst/>
            </p:cNvPr>
            <p:cNvSpPr txBox="1"/>
            <p:nvPr/>
          </p:nvSpPr>
          <p:spPr>
            <a:xfrm>
              <a:off x="4376145" y="5258684"/>
              <a:ext cx="1566461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Ekamuthupura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36891" name="TextBox 19"/>
            <p:cNvSpPr txBox="1">
              <a:spLocks noChangeArrowheads="1"/>
            </p:cNvSpPr>
            <p:nvPr/>
          </p:nvSpPr>
          <p:spPr bwMode="auto">
            <a:xfrm>
              <a:off x="6851650" y="4419602"/>
              <a:ext cx="1568450" cy="50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</a:rPr>
                <a:t>Samithpura</a:t>
              </a:r>
              <a:endParaRPr lang="en-US" altLang="en-US" sz="1400">
                <a:solidFill>
                  <a:srgbClr val="FFFF00"/>
                </a:solidFill>
              </a:endParaRPr>
            </a:p>
          </p:txBody>
        </p:sp>
        <p:sp>
          <p:nvSpPr>
            <p:cNvPr id="36892" name="TextBox 20"/>
            <p:cNvSpPr txBox="1">
              <a:spLocks noChangeArrowheads="1"/>
            </p:cNvSpPr>
            <p:nvPr/>
          </p:nvSpPr>
          <p:spPr bwMode="auto">
            <a:xfrm>
              <a:off x="6686550" y="2286001"/>
              <a:ext cx="1073150" cy="47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100">
                  <a:solidFill>
                    <a:srgbClr val="FFFF00"/>
                  </a:solidFill>
                </a:rPr>
                <a:t>Rawatta</a:t>
              </a:r>
              <a:endParaRPr lang="en-US" altLang="en-US" sz="1400">
                <a:solidFill>
                  <a:srgbClr val="FFFF00"/>
                </a:solidFill>
              </a:endParaRPr>
            </a:p>
          </p:txBody>
        </p:sp>
        <p:sp>
          <p:nvSpPr>
            <p:cNvPr id="22" name="TextBox 21">
              <a:extLst/>
            </p:cNvPr>
            <p:cNvSpPr txBox="1"/>
            <p:nvPr/>
          </p:nvSpPr>
          <p:spPr>
            <a:xfrm>
              <a:off x="6109198" y="1675297"/>
              <a:ext cx="1651000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Sriwikramapura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3" name="TextBox 22">
              <a:extLst/>
            </p:cNvPr>
            <p:cNvSpPr txBox="1"/>
            <p:nvPr/>
          </p:nvSpPr>
          <p:spPr>
            <a:xfrm>
              <a:off x="4535277" y="1448463"/>
              <a:ext cx="1491867" cy="459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Gemunupura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>
              <a:extLst/>
            </p:cNvPr>
            <p:cNvSpPr txBox="1"/>
            <p:nvPr/>
          </p:nvSpPr>
          <p:spPr>
            <a:xfrm>
              <a:off x="4953000" y="2361538"/>
              <a:ext cx="1733053" cy="7809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 err="1">
                  <a:solidFill>
                    <a:srgbClr val="FFFF00"/>
                  </a:solidFill>
                </a:rPr>
                <a:t>Pichchamalwatta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6869" name="Group 24"/>
          <p:cNvGrpSpPr>
            <a:grpSpLocks/>
          </p:cNvGrpSpPr>
          <p:nvPr/>
        </p:nvGrpSpPr>
        <p:grpSpPr bwMode="auto">
          <a:xfrm>
            <a:off x="6019800" y="1066801"/>
            <a:ext cx="4648200" cy="1851025"/>
            <a:chOff x="959943" y="990600"/>
            <a:chExt cx="5090358" cy="1927316"/>
          </a:xfrm>
        </p:grpSpPr>
        <p:pic>
          <p:nvPicPr>
            <p:cNvPr id="26" name="Picture 25">
              <a:extLst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122" y="990600"/>
              <a:ext cx="2545179" cy="1924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26">
              <a:extLst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943" y="990600"/>
              <a:ext cx="2543441" cy="1927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6870" name="Group 27"/>
          <p:cNvGrpSpPr>
            <a:grpSpLocks/>
          </p:cNvGrpSpPr>
          <p:nvPr/>
        </p:nvGrpSpPr>
        <p:grpSpPr bwMode="auto">
          <a:xfrm>
            <a:off x="1600201" y="3352801"/>
            <a:ext cx="3432175" cy="1389063"/>
            <a:chOff x="304800" y="990600"/>
            <a:chExt cx="4334322" cy="1618454"/>
          </a:xfrm>
        </p:grpSpPr>
        <p:pic>
          <p:nvPicPr>
            <p:cNvPr id="29" name="Picture 28">
              <a:extLst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5612" y="990600"/>
              <a:ext cx="2313510" cy="1599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29">
              <a:extLst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990600"/>
              <a:ext cx="2161147" cy="1618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6871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6" y="4959350"/>
            <a:ext cx="1928813" cy="14414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1449387" y="1138456"/>
            <a:ext cx="2341563" cy="5551487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  <a:defRPr/>
            </a:pPr>
            <a:endParaRPr lang="en-US" sz="1200" dirty="0"/>
          </a:p>
          <a:p>
            <a:pPr>
              <a:buFont typeface="Arial" charset="0"/>
              <a:buChar char="•"/>
              <a:defRPr/>
            </a:pPr>
            <a:r>
              <a:rPr lang="en-US" sz="2000" b="1" dirty="0">
                <a:latin typeface="+mj-lt"/>
                <a:cs typeface="Times New Roman" pitchFamily="18" charset="0"/>
              </a:rPr>
              <a:t>Develop Star class hotel project.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 smtClean="0">
                <a:latin typeface="+mj-lt"/>
                <a:cs typeface="Times New Roman" pitchFamily="18" charset="0"/>
              </a:rPr>
              <a:t>Create </a:t>
            </a:r>
            <a:r>
              <a:rPr lang="en-US" sz="2000" b="1" dirty="0">
                <a:latin typeface="+mj-lt"/>
                <a:cs typeface="Times New Roman" pitchFamily="18" charset="0"/>
              </a:rPr>
              <a:t>a accessible road to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Negombo</a:t>
            </a:r>
            <a:r>
              <a:rPr lang="en-US" sz="2000" b="1" dirty="0">
                <a:latin typeface="+mj-lt"/>
                <a:cs typeface="Times New Roman" pitchFamily="18" charset="0"/>
              </a:rPr>
              <a:t>- Colombo Main road and create a Land Mark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 smtClean="0">
                <a:latin typeface="+mj-lt"/>
                <a:cs typeface="Times New Roman" pitchFamily="18" charset="0"/>
              </a:rPr>
              <a:t>Create </a:t>
            </a:r>
            <a:r>
              <a:rPr lang="en-US" sz="2000" b="1" dirty="0">
                <a:latin typeface="+mj-lt"/>
                <a:cs typeface="Times New Roman" pitchFamily="18" charset="0"/>
              </a:rPr>
              <a:t>walking path along the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Kelani</a:t>
            </a:r>
            <a:r>
              <a:rPr lang="en-US" sz="2000" b="1" dirty="0">
                <a:latin typeface="+mj-lt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river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 smtClean="0">
                <a:latin typeface="+mj-lt"/>
                <a:cs typeface="Times New Roman" pitchFamily="18" charset="0"/>
              </a:rPr>
              <a:t>Propose </a:t>
            </a:r>
            <a:r>
              <a:rPr lang="en-US" sz="2000" b="1" dirty="0">
                <a:latin typeface="+mj-lt"/>
                <a:cs typeface="Times New Roman" pitchFamily="18" charset="0"/>
              </a:rPr>
              <a:t>new road from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henamulla</a:t>
            </a:r>
            <a:r>
              <a:rPr lang="en-US" sz="2000" b="1" dirty="0">
                <a:latin typeface="+mj-lt"/>
                <a:cs typeface="Times New Roman" pitchFamily="18" charset="0"/>
              </a:rPr>
              <a:t> to </a:t>
            </a:r>
            <a:r>
              <a:rPr lang="en-US" sz="2000" b="1" dirty="0" err="1">
                <a:latin typeface="+mj-lt"/>
                <a:cs typeface="Times New Roman" pitchFamily="18" charset="0"/>
              </a:rPr>
              <a:t>samitpura</a:t>
            </a:r>
            <a:r>
              <a:rPr lang="en-US" sz="2000" b="1" dirty="0">
                <a:latin typeface="+mj-lt"/>
                <a:cs typeface="Times New Roman" pitchFamily="18" charset="0"/>
              </a:rPr>
              <a:t> along the Kelani river reservation</a:t>
            </a:r>
          </a:p>
          <a:p>
            <a:pPr>
              <a:buFont typeface="Arial" charset="0"/>
              <a:buChar char="•"/>
              <a:defRPr/>
            </a:pPr>
            <a:endParaRPr lang="en-US" sz="2000" dirty="0"/>
          </a:p>
        </p:txBody>
      </p:sp>
      <p:grpSp>
        <p:nvGrpSpPr>
          <p:cNvPr id="37891" name="Group 27"/>
          <p:cNvGrpSpPr>
            <a:grpSpLocks/>
          </p:cNvGrpSpPr>
          <p:nvPr/>
        </p:nvGrpSpPr>
        <p:grpSpPr bwMode="auto">
          <a:xfrm>
            <a:off x="4114800" y="381000"/>
            <a:ext cx="6934200" cy="6172200"/>
            <a:chOff x="2971800" y="381000"/>
            <a:chExt cx="6934200" cy="6172200"/>
          </a:xfrm>
        </p:grpSpPr>
        <p:grpSp>
          <p:nvGrpSpPr>
            <p:cNvPr id="37897" name="Group 23"/>
            <p:cNvGrpSpPr>
              <a:grpSpLocks/>
            </p:cNvGrpSpPr>
            <p:nvPr/>
          </p:nvGrpSpPr>
          <p:grpSpPr bwMode="auto">
            <a:xfrm>
              <a:off x="2971800" y="381000"/>
              <a:ext cx="6934200" cy="6172200"/>
              <a:chOff x="2971800" y="381000"/>
              <a:chExt cx="6934200" cy="6172200"/>
            </a:xfrm>
          </p:grpSpPr>
          <p:grpSp>
            <p:nvGrpSpPr>
              <p:cNvPr id="37903" name="Group 21"/>
              <p:cNvGrpSpPr>
                <a:grpSpLocks/>
              </p:cNvGrpSpPr>
              <p:nvPr/>
            </p:nvGrpSpPr>
            <p:grpSpPr bwMode="auto">
              <a:xfrm>
                <a:off x="2971800" y="381000"/>
                <a:ext cx="6934200" cy="6172200"/>
                <a:chOff x="2819400" y="685800"/>
                <a:chExt cx="6934200" cy="6172200"/>
              </a:xfrm>
            </p:grpSpPr>
            <p:pic>
              <p:nvPicPr>
                <p:cNvPr id="37905" name="Picture 2" descr="Mattakkuliyagdfgd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25" t="9639" r="15788" b="56625"/>
                <a:stretch>
                  <a:fillRect/>
                </a:stretch>
              </p:blipFill>
              <p:spPr bwMode="auto">
                <a:xfrm>
                  <a:off x="2819400" y="685800"/>
                  <a:ext cx="69342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906" name="Freeform 2"/>
                <p:cNvSpPr>
                  <a:spLocks/>
                </p:cNvSpPr>
                <p:nvPr/>
              </p:nvSpPr>
              <p:spPr bwMode="auto">
                <a:xfrm>
                  <a:off x="5016500" y="1219200"/>
                  <a:ext cx="3517900" cy="3702050"/>
                </a:xfrm>
                <a:custGeom>
                  <a:avLst/>
                  <a:gdLst>
                    <a:gd name="T0" fmla="*/ 2147483647 w 2091"/>
                    <a:gd name="T1" fmla="*/ 2147483647 h 2229"/>
                    <a:gd name="T2" fmla="*/ 2147483647 w 2091"/>
                    <a:gd name="T3" fmla="*/ 2147483647 h 2229"/>
                    <a:gd name="T4" fmla="*/ 2147483647 w 2091"/>
                    <a:gd name="T5" fmla="*/ 2147483647 h 2229"/>
                    <a:gd name="T6" fmla="*/ 2147483647 w 2091"/>
                    <a:gd name="T7" fmla="*/ 2147483647 h 2229"/>
                    <a:gd name="T8" fmla="*/ 2147483647 w 2091"/>
                    <a:gd name="T9" fmla="*/ 2147483647 h 2229"/>
                    <a:gd name="T10" fmla="*/ 2147483647 w 2091"/>
                    <a:gd name="T11" fmla="*/ 2147483647 h 2229"/>
                    <a:gd name="T12" fmla="*/ 2147483647 w 2091"/>
                    <a:gd name="T13" fmla="*/ 2147483647 h 2229"/>
                    <a:gd name="T14" fmla="*/ 2147483647 w 2091"/>
                    <a:gd name="T15" fmla="*/ 2147483647 h 2229"/>
                    <a:gd name="T16" fmla="*/ 2147483647 w 2091"/>
                    <a:gd name="T17" fmla="*/ 0 h 2229"/>
                    <a:gd name="T18" fmla="*/ 2147483647 w 2091"/>
                    <a:gd name="T19" fmla="*/ 2147483647 h 2229"/>
                    <a:gd name="T20" fmla="*/ 2147483647 w 2091"/>
                    <a:gd name="T21" fmla="*/ 2147483647 h 2229"/>
                    <a:gd name="T22" fmla="*/ 2147483647 w 2091"/>
                    <a:gd name="T23" fmla="*/ 2147483647 h 2229"/>
                    <a:gd name="T24" fmla="*/ 2147483647 w 2091"/>
                    <a:gd name="T25" fmla="*/ 2147483647 h 2229"/>
                    <a:gd name="T26" fmla="*/ 2147483647 w 2091"/>
                    <a:gd name="T27" fmla="*/ 2147483647 h 2229"/>
                    <a:gd name="T28" fmla="*/ 2147483647 w 2091"/>
                    <a:gd name="T29" fmla="*/ 2147483647 h 2229"/>
                    <a:gd name="T30" fmla="*/ 2147483647 w 2091"/>
                    <a:gd name="T31" fmla="*/ 2147483647 h 2229"/>
                    <a:gd name="T32" fmla="*/ 2147483647 w 2091"/>
                    <a:gd name="T33" fmla="*/ 2147483647 h 2229"/>
                    <a:gd name="T34" fmla="*/ 0 w 2091"/>
                    <a:gd name="T35" fmla="*/ 2147483647 h 2229"/>
                    <a:gd name="T36" fmla="*/ 2147483647 w 2091"/>
                    <a:gd name="T37" fmla="*/ 2147483647 h 2229"/>
                    <a:gd name="T38" fmla="*/ 2147483647 w 2091"/>
                    <a:gd name="T39" fmla="*/ 2147483647 h 2229"/>
                    <a:gd name="T40" fmla="*/ 2147483647 w 2091"/>
                    <a:gd name="T41" fmla="*/ 2147483647 h 2229"/>
                    <a:gd name="T42" fmla="*/ 2147483647 w 2091"/>
                    <a:gd name="T43" fmla="*/ 2147483647 h 2229"/>
                    <a:gd name="T44" fmla="*/ 2147483647 w 2091"/>
                    <a:gd name="T45" fmla="*/ 2147483647 h 2229"/>
                    <a:gd name="T46" fmla="*/ 2147483647 w 2091"/>
                    <a:gd name="T47" fmla="*/ 2147483647 h 2229"/>
                    <a:gd name="T48" fmla="*/ 2147483647 w 2091"/>
                    <a:gd name="T49" fmla="*/ 2147483647 h 2229"/>
                    <a:gd name="T50" fmla="*/ 2147483647 w 2091"/>
                    <a:gd name="T51" fmla="*/ 2147483647 h 2229"/>
                    <a:gd name="T52" fmla="*/ 2147483647 w 2091"/>
                    <a:gd name="T53" fmla="*/ 2147483647 h 2229"/>
                    <a:gd name="T54" fmla="*/ 2147483647 w 2091"/>
                    <a:gd name="T55" fmla="*/ 2147483647 h 2229"/>
                    <a:gd name="T56" fmla="*/ 2147483647 w 2091"/>
                    <a:gd name="T57" fmla="*/ 2147483647 h 2229"/>
                    <a:gd name="T58" fmla="*/ 2147483647 w 2091"/>
                    <a:gd name="T59" fmla="*/ 2147483647 h 2229"/>
                    <a:gd name="T60" fmla="*/ 2147483647 w 2091"/>
                    <a:gd name="T61" fmla="*/ 2147483647 h 2229"/>
                    <a:gd name="T62" fmla="*/ 2147483647 w 2091"/>
                    <a:gd name="T63" fmla="*/ 2147483647 h 2229"/>
                    <a:gd name="T64" fmla="*/ 2147483647 w 2091"/>
                    <a:gd name="T65" fmla="*/ 2147483647 h 2229"/>
                    <a:gd name="T66" fmla="*/ 2147483647 w 2091"/>
                    <a:gd name="T67" fmla="*/ 2147483647 h 2229"/>
                    <a:gd name="T68" fmla="*/ 2147483647 w 2091"/>
                    <a:gd name="T69" fmla="*/ 2147483647 h 2229"/>
                    <a:gd name="T70" fmla="*/ 2147483647 w 2091"/>
                    <a:gd name="T71" fmla="*/ 2147483647 h 2229"/>
                    <a:gd name="T72" fmla="*/ 2147483647 w 2091"/>
                    <a:gd name="T73" fmla="*/ 2147483647 h 2229"/>
                    <a:gd name="T74" fmla="*/ 2147483647 w 2091"/>
                    <a:gd name="T75" fmla="*/ 2147483647 h 2229"/>
                    <a:gd name="T76" fmla="*/ 2147483647 w 2091"/>
                    <a:gd name="T77" fmla="*/ 2147483647 h 2229"/>
                    <a:gd name="T78" fmla="*/ 2147483647 w 2091"/>
                    <a:gd name="T79" fmla="*/ 2147483647 h 2229"/>
                    <a:gd name="T80" fmla="*/ 2147483647 w 2091"/>
                    <a:gd name="T81" fmla="*/ 2147483647 h 2229"/>
                    <a:gd name="T82" fmla="*/ 2147483647 w 2091"/>
                    <a:gd name="T83" fmla="*/ 2147483647 h 2229"/>
                    <a:gd name="T84" fmla="*/ 2147483647 w 2091"/>
                    <a:gd name="T85" fmla="*/ 2147483647 h 222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091" h="2229">
                      <a:moveTo>
                        <a:pt x="1754" y="1662"/>
                      </a:moveTo>
                      <a:lnTo>
                        <a:pt x="1409" y="1226"/>
                      </a:lnTo>
                      <a:lnTo>
                        <a:pt x="1562" y="965"/>
                      </a:lnTo>
                      <a:lnTo>
                        <a:pt x="1715" y="1042"/>
                      </a:lnTo>
                      <a:lnTo>
                        <a:pt x="2091" y="352"/>
                      </a:lnTo>
                      <a:lnTo>
                        <a:pt x="1922" y="291"/>
                      </a:lnTo>
                      <a:lnTo>
                        <a:pt x="1731" y="161"/>
                      </a:lnTo>
                      <a:lnTo>
                        <a:pt x="1463" y="38"/>
                      </a:lnTo>
                      <a:lnTo>
                        <a:pt x="1049" y="0"/>
                      </a:lnTo>
                      <a:lnTo>
                        <a:pt x="904" y="123"/>
                      </a:lnTo>
                      <a:lnTo>
                        <a:pt x="766" y="100"/>
                      </a:lnTo>
                      <a:lnTo>
                        <a:pt x="658" y="130"/>
                      </a:lnTo>
                      <a:lnTo>
                        <a:pt x="544" y="153"/>
                      </a:lnTo>
                      <a:lnTo>
                        <a:pt x="390" y="69"/>
                      </a:lnTo>
                      <a:lnTo>
                        <a:pt x="206" y="61"/>
                      </a:lnTo>
                      <a:lnTo>
                        <a:pt x="130" y="77"/>
                      </a:lnTo>
                      <a:lnTo>
                        <a:pt x="30" y="115"/>
                      </a:lnTo>
                      <a:lnTo>
                        <a:pt x="0" y="176"/>
                      </a:lnTo>
                      <a:lnTo>
                        <a:pt x="7" y="314"/>
                      </a:lnTo>
                      <a:lnTo>
                        <a:pt x="30" y="421"/>
                      </a:lnTo>
                      <a:lnTo>
                        <a:pt x="138" y="475"/>
                      </a:lnTo>
                      <a:lnTo>
                        <a:pt x="199" y="559"/>
                      </a:lnTo>
                      <a:lnTo>
                        <a:pt x="268" y="651"/>
                      </a:lnTo>
                      <a:lnTo>
                        <a:pt x="283" y="751"/>
                      </a:lnTo>
                      <a:lnTo>
                        <a:pt x="329" y="858"/>
                      </a:lnTo>
                      <a:lnTo>
                        <a:pt x="383" y="896"/>
                      </a:lnTo>
                      <a:lnTo>
                        <a:pt x="452" y="942"/>
                      </a:lnTo>
                      <a:lnTo>
                        <a:pt x="605" y="1011"/>
                      </a:lnTo>
                      <a:lnTo>
                        <a:pt x="674" y="1057"/>
                      </a:lnTo>
                      <a:lnTo>
                        <a:pt x="727" y="1149"/>
                      </a:lnTo>
                      <a:lnTo>
                        <a:pt x="789" y="1195"/>
                      </a:lnTo>
                      <a:lnTo>
                        <a:pt x="865" y="1233"/>
                      </a:lnTo>
                      <a:lnTo>
                        <a:pt x="896" y="1317"/>
                      </a:lnTo>
                      <a:lnTo>
                        <a:pt x="949" y="1363"/>
                      </a:lnTo>
                      <a:lnTo>
                        <a:pt x="988" y="1586"/>
                      </a:lnTo>
                      <a:lnTo>
                        <a:pt x="1041" y="1769"/>
                      </a:lnTo>
                      <a:lnTo>
                        <a:pt x="1133" y="1961"/>
                      </a:lnTo>
                      <a:lnTo>
                        <a:pt x="1156" y="2007"/>
                      </a:lnTo>
                      <a:lnTo>
                        <a:pt x="1225" y="2022"/>
                      </a:lnTo>
                      <a:lnTo>
                        <a:pt x="1286" y="2145"/>
                      </a:lnTo>
                      <a:lnTo>
                        <a:pt x="1332" y="2206"/>
                      </a:lnTo>
                      <a:lnTo>
                        <a:pt x="1424" y="2229"/>
                      </a:lnTo>
                      <a:lnTo>
                        <a:pt x="1754" y="1662"/>
                      </a:lnTo>
                      <a:close/>
                    </a:path>
                  </a:pathLst>
                </a:custGeom>
                <a:solidFill>
                  <a:srgbClr val="FF0000">
                    <a:alpha val="27843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Freeform 8">
                <a:extLst/>
              </p:cNvPr>
              <p:cNvSpPr/>
              <p:nvPr/>
            </p:nvSpPr>
            <p:spPr>
              <a:xfrm>
                <a:off x="5257800" y="1752600"/>
                <a:ext cx="304800" cy="141288"/>
              </a:xfrm>
              <a:custGeom>
                <a:avLst/>
                <a:gdLst>
                  <a:gd name="connsiteX0" fmla="*/ 26470 w 335959"/>
                  <a:gd name="connsiteY0" fmla="*/ 126609 h 141735"/>
                  <a:gd name="connsiteX1" fmla="*/ 124943 w 335959"/>
                  <a:gd name="connsiteY1" fmla="*/ 70339 h 141735"/>
                  <a:gd name="connsiteX2" fmla="*/ 167147 w 335959"/>
                  <a:gd name="connsiteY2" fmla="*/ 42203 h 141735"/>
                  <a:gd name="connsiteX3" fmla="*/ 265620 w 335959"/>
                  <a:gd name="connsiteY3" fmla="*/ 14068 h 141735"/>
                  <a:gd name="connsiteX4" fmla="*/ 335959 w 335959"/>
                  <a:gd name="connsiteY4" fmla="*/ 14068 h 141735"/>
                  <a:gd name="connsiteX5" fmla="*/ 321891 w 335959"/>
                  <a:gd name="connsiteY5" fmla="*/ 0 h 14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5959" h="141735">
                    <a:moveTo>
                      <a:pt x="26470" y="126609"/>
                    </a:moveTo>
                    <a:cubicBezTo>
                      <a:pt x="129296" y="58059"/>
                      <a:pt x="0" y="141735"/>
                      <a:pt x="124943" y="70339"/>
                    </a:cubicBezTo>
                    <a:cubicBezTo>
                      <a:pt x="139623" y="61950"/>
                      <a:pt x="152024" y="49764"/>
                      <a:pt x="167147" y="42203"/>
                    </a:cubicBezTo>
                    <a:cubicBezTo>
                      <a:pt x="182387" y="34583"/>
                      <a:pt x="254035" y="15355"/>
                      <a:pt x="265620" y="14068"/>
                    </a:cubicBezTo>
                    <a:cubicBezTo>
                      <a:pt x="288923" y="11479"/>
                      <a:pt x="312513" y="14068"/>
                      <a:pt x="335959" y="14068"/>
                    </a:cubicBezTo>
                    <a:lnTo>
                      <a:pt x="321891" y="0"/>
                    </a:ln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2" name="Straight Arrow Connector 11">
              <a:extLst/>
            </p:cNvPr>
            <p:cNvCxnSpPr>
              <a:endCxn id="9" idx="4"/>
            </p:cNvCxnSpPr>
            <p:nvPr/>
          </p:nvCxnSpPr>
          <p:spPr>
            <a:xfrm rot="5400000" flipH="1" flipV="1">
              <a:off x="4768850" y="1960563"/>
              <a:ext cx="987425" cy="6000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>
              <a:extLst/>
            </p:cNvPr>
            <p:cNvSpPr/>
            <p:nvPr/>
          </p:nvSpPr>
          <p:spPr>
            <a:xfrm>
              <a:off x="5257800" y="914400"/>
              <a:ext cx="3952875" cy="900113"/>
            </a:xfrm>
            <a:custGeom>
              <a:avLst/>
              <a:gdLst>
                <a:gd name="connsiteX0" fmla="*/ 3953022 w 3953022"/>
                <a:gd name="connsiteY0" fmla="*/ 900332 h 900332"/>
                <a:gd name="connsiteX1" fmla="*/ 3460652 w 3953022"/>
                <a:gd name="connsiteY1" fmla="*/ 562708 h 900332"/>
                <a:gd name="connsiteX2" fmla="*/ 3334043 w 3953022"/>
                <a:gd name="connsiteY2" fmla="*/ 534572 h 900332"/>
                <a:gd name="connsiteX3" fmla="*/ 3108960 w 3953022"/>
                <a:gd name="connsiteY3" fmla="*/ 450166 h 900332"/>
                <a:gd name="connsiteX4" fmla="*/ 2926080 w 3953022"/>
                <a:gd name="connsiteY4" fmla="*/ 337625 h 900332"/>
                <a:gd name="connsiteX5" fmla="*/ 2841674 w 3953022"/>
                <a:gd name="connsiteY5" fmla="*/ 253218 h 900332"/>
                <a:gd name="connsiteX6" fmla="*/ 2658794 w 3953022"/>
                <a:gd name="connsiteY6" fmla="*/ 182880 h 900332"/>
                <a:gd name="connsiteX7" fmla="*/ 2518117 w 3953022"/>
                <a:gd name="connsiteY7" fmla="*/ 112541 h 900332"/>
                <a:gd name="connsiteX8" fmla="*/ 2293034 w 3953022"/>
                <a:gd name="connsiteY8" fmla="*/ 70338 h 900332"/>
                <a:gd name="connsiteX9" fmla="*/ 2039816 w 3953022"/>
                <a:gd name="connsiteY9" fmla="*/ 28135 h 900332"/>
                <a:gd name="connsiteX10" fmla="*/ 1842868 w 3953022"/>
                <a:gd name="connsiteY10" fmla="*/ 0 h 900332"/>
                <a:gd name="connsiteX11" fmla="*/ 1688123 w 3953022"/>
                <a:gd name="connsiteY11" fmla="*/ 112541 h 900332"/>
                <a:gd name="connsiteX12" fmla="*/ 1547446 w 3953022"/>
                <a:gd name="connsiteY12" fmla="*/ 182880 h 900332"/>
                <a:gd name="connsiteX13" fmla="*/ 1322363 w 3953022"/>
                <a:gd name="connsiteY13" fmla="*/ 182880 h 900332"/>
                <a:gd name="connsiteX14" fmla="*/ 1041009 w 3953022"/>
                <a:gd name="connsiteY14" fmla="*/ 253218 h 900332"/>
                <a:gd name="connsiteX15" fmla="*/ 731520 w 3953022"/>
                <a:gd name="connsiteY15" fmla="*/ 211015 h 900332"/>
                <a:gd name="connsiteX16" fmla="*/ 492369 w 3953022"/>
                <a:gd name="connsiteY16" fmla="*/ 140677 h 900332"/>
                <a:gd name="connsiteX17" fmla="*/ 295422 w 3953022"/>
                <a:gd name="connsiteY17" fmla="*/ 126609 h 900332"/>
                <a:gd name="connsiteX18" fmla="*/ 140677 w 3953022"/>
                <a:gd name="connsiteY18" fmla="*/ 182880 h 900332"/>
                <a:gd name="connsiteX19" fmla="*/ 0 w 3953022"/>
                <a:gd name="connsiteY19" fmla="*/ 267286 h 9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3022" h="900332">
                  <a:moveTo>
                    <a:pt x="3953022" y="900332"/>
                  </a:moveTo>
                  <a:lnTo>
                    <a:pt x="3460652" y="562708"/>
                  </a:lnTo>
                  <a:lnTo>
                    <a:pt x="3334043" y="534572"/>
                  </a:lnTo>
                  <a:lnTo>
                    <a:pt x="3108960" y="450166"/>
                  </a:lnTo>
                  <a:lnTo>
                    <a:pt x="2926080" y="337625"/>
                  </a:lnTo>
                  <a:lnTo>
                    <a:pt x="2841674" y="253218"/>
                  </a:lnTo>
                  <a:lnTo>
                    <a:pt x="2658794" y="182880"/>
                  </a:lnTo>
                  <a:lnTo>
                    <a:pt x="2518117" y="112541"/>
                  </a:lnTo>
                  <a:lnTo>
                    <a:pt x="2293034" y="70338"/>
                  </a:lnTo>
                  <a:lnTo>
                    <a:pt x="2039816" y="28135"/>
                  </a:lnTo>
                  <a:lnTo>
                    <a:pt x="1842868" y="0"/>
                  </a:lnTo>
                  <a:lnTo>
                    <a:pt x="1688123" y="112541"/>
                  </a:lnTo>
                  <a:lnTo>
                    <a:pt x="1547446" y="182880"/>
                  </a:lnTo>
                  <a:lnTo>
                    <a:pt x="1322363" y="182880"/>
                  </a:lnTo>
                  <a:lnTo>
                    <a:pt x="1041009" y="253218"/>
                  </a:lnTo>
                  <a:lnTo>
                    <a:pt x="731520" y="211015"/>
                  </a:lnTo>
                  <a:lnTo>
                    <a:pt x="492369" y="140677"/>
                  </a:lnTo>
                  <a:lnTo>
                    <a:pt x="295422" y="126609"/>
                  </a:lnTo>
                  <a:lnTo>
                    <a:pt x="140677" y="182880"/>
                  </a:lnTo>
                  <a:lnTo>
                    <a:pt x="0" y="267286"/>
                  </a:lnTo>
                </a:path>
              </a:pathLst>
            </a:cu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900" name="TextBox 16"/>
            <p:cNvSpPr txBox="1">
              <a:spLocks noChangeArrowheads="1"/>
            </p:cNvSpPr>
            <p:nvPr/>
          </p:nvSpPr>
          <p:spPr bwMode="auto">
            <a:xfrm>
              <a:off x="4191000" y="2743200"/>
              <a:ext cx="17526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Proposed Road</a:t>
              </a:r>
            </a:p>
          </p:txBody>
        </p:sp>
        <p:sp>
          <p:nvSpPr>
            <p:cNvPr id="37901" name="TextBox 9"/>
            <p:cNvSpPr txBox="1">
              <a:spLocks noChangeArrowheads="1"/>
            </p:cNvSpPr>
            <p:nvPr/>
          </p:nvSpPr>
          <p:spPr bwMode="auto">
            <a:xfrm>
              <a:off x="6858001" y="609600"/>
              <a:ext cx="23622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Proposed walking path With Green belt </a:t>
              </a:r>
            </a:p>
          </p:txBody>
        </p:sp>
        <p:cxnSp>
          <p:nvCxnSpPr>
            <p:cNvPr id="18" name="Straight Arrow Connector 17">
              <a:extLst/>
            </p:cNvPr>
            <p:cNvCxnSpPr>
              <a:stCxn id="37901" idx="1"/>
              <a:endCxn id="16" idx="16"/>
            </p:cNvCxnSpPr>
            <p:nvPr/>
          </p:nvCxnSpPr>
          <p:spPr>
            <a:xfrm rot="10800000" flipV="1">
              <a:off x="5749925" y="933450"/>
              <a:ext cx="1108075" cy="1222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68" name="TextBox 29">
            <a:extLst/>
          </p:cNvPr>
          <p:cNvSpPr txBox="1">
            <a:spLocks noChangeArrowheads="1"/>
          </p:cNvSpPr>
          <p:nvPr/>
        </p:nvSpPr>
        <p:spPr bwMode="auto">
          <a:xfrm>
            <a:off x="1239838" y="311150"/>
            <a:ext cx="28194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2000" b="1" dirty="0">
                <a:latin typeface="+mj-lt"/>
                <a:cs typeface="Tahoma" panose="020B0604030504040204" pitchFamily="34" charset="0"/>
              </a:rPr>
              <a:t>This Lands have potential for</a:t>
            </a:r>
            <a:r>
              <a:rPr lang="en-US" altLang="en-US" sz="2000" b="1" dirty="0" smtClean="0">
                <a:latin typeface="+mj-lt"/>
                <a:cs typeface="Tahoma" panose="020B0604030504040204" pitchFamily="34" charset="0"/>
              </a:rPr>
              <a:t>…..</a:t>
            </a:r>
            <a:endParaRPr lang="en-US" altLang="en-US" b="1" dirty="0">
              <a:latin typeface="+mj-lt"/>
            </a:endParaRPr>
          </a:p>
        </p:txBody>
      </p:sp>
      <p:sp>
        <p:nvSpPr>
          <p:cNvPr id="15" name="Oval 14">
            <a:extLst/>
          </p:cNvPr>
          <p:cNvSpPr/>
          <p:nvPr/>
        </p:nvSpPr>
        <p:spPr>
          <a:xfrm>
            <a:off x="6096000" y="1219200"/>
            <a:ext cx="3810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4" name="TextBox 18"/>
          <p:cNvSpPr txBox="1">
            <a:spLocks noChangeArrowheads="1"/>
          </p:cNvSpPr>
          <p:nvPr/>
        </p:nvSpPr>
        <p:spPr bwMode="auto">
          <a:xfrm>
            <a:off x="4132263" y="522288"/>
            <a:ext cx="23622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Negombo entrance Land mark</a:t>
            </a:r>
          </a:p>
        </p:txBody>
      </p:sp>
      <p:cxnSp>
        <p:nvCxnSpPr>
          <p:cNvPr id="20" name="Straight Arrow Connector 19">
            <a:extLst/>
          </p:cNvPr>
          <p:cNvCxnSpPr>
            <a:endCxn id="15" idx="5"/>
          </p:cNvCxnSpPr>
          <p:nvPr/>
        </p:nvCxnSpPr>
        <p:spPr>
          <a:xfrm>
            <a:off x="5715000" y="1219200"/>
            <a:ext cx="706438" cy="325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2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56446" y="96838"/>
            <a:ext cx="9906000" cy="6096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800" dirty="0"/>
              <a:t> </a:t>
            </a:r>
            <a:r>
              <a:rPr lang="en-US" sz="2400" b="1" dirty="0"/>
              <a:t>Proposal 1</a:t>
            </a:r>
            <a:r>
              <a:rPr lang="en-US" sz="2800" dirty="0"/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Develop Star Class Hotel Project</a:t>
            </a:r>
            <a:endParaRPr lang="en-US" sz="2800" dirty="0"/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219200" y="1296988"/>
            <a:ext cx="5486400" cy="510909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b="1" dirty="0"/>
              <a:t>Opportunities : </a:t>
            </a:r>
            <a:r>
              <a:rPr lang="en-US" altLang="en-US" dirty="0"/>
              <a:t>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dirty="0" smtClean="0"/>
              <a:t> </a:t>
            </a:r>
            <a:r>
              <a:rPr lang="en-US" altLang="en-US" sz="1600" dirty="0"/>
              <a:t>To investigate the Potentialities for the </a:t>
            </a:r>
            <a:r>
              <a:rPr lang="en-US" altLang="en-US" sz="1600" dirty="0">
                <a:solidFill>
                  <a:srgbClr val="FF0000"/>
                </a:solidFill>
              </a:rPr>
              <a:t>Tourism Development</a:t>
            </a:r>
            <a:r>
              <a:rPr lang="en-US" altLang="en-US" sz="1600" dirty="0"/>
              <a:t> in the region.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Prevention and mitigation of </a:t>
            </a:r>
            <a:r>
              <a:rPr lang="en-US" altLang="en-US" sz="1600" dirty="0">
                <a:solidFill>
                  <a:srgbClr val="FF0000"/>
                </a:solidFill>
              </a:rPr>
              <a:t>Hap Hazard Development</a:t>
            </a:r>
            <a:r>
              <a:rPr lang="en-US" altLang="en-US" sz="1600" dirty="0"/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Enhance the Natural Resources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Development of Tourism Conducive to the Region to harness grater </a:t>
            </a:r>
            <a:r>
              <a:rPr lang="en-US" altLang="en-US" sz="1600" dirty="0">
                <a:solidFill>
                  <a:srgbClr val="FF0000"/>
                </a:solidFill>
              </a:rPr>
              <a:t>economic benefits  </a:t>
            </a:r>
            <a:r>
              <a:rPr lang="en-US" altLang="en-US" sz="1600" dirty="0"/>
              <a:t>. 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Containment of </a:t>
            </a:r>
            <a:r>
              <a:rPr lang="en-US" altLang="en-US" sz="1600" dirty="0">
                <a:solidFill>
                  <a:srgbClr val="FF0000"/>
                </a:solidFill>
              </a:rPr>
              <a:t>Urban Growth</a:t>
            </a:r>
            <a:r>
              <a:rPr lang="en-US" altLang="en-US" sz="1600" dirty="0"/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Identifying the </a:t>
            </a:r>
            <a:r>
              <a:rPr lang="en-US" altLang="en-US" sz="1600" dirty="0">
                <a:solidFill>
                  <a:srgbClr val="FF0000"/>
                </a:solidFill>
              </a:rPr>
              <a:t>Environmentally sensitive areas </a:t>
            </a:r>
            <a:r>
              <a:rPr lang="en-US" altLang="en-US" sz="1600" dirty="0"/>
              <a:t>and protection of the environmental features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Devising Strategies to </a:t>
            </a:r>
            <a:r>
              <a:rPr lang="en-US" altLang="en-US" sz="1600" dirty="0">
                <a:solidFill>
                  <a:srgbClr val="FF0000"/>
                </a:solidFill>
              </a:rPr>
              <a:t>mitigate the negative impact </a:t>
            </a:r>
            <a:r>
              <a:rPr lang="en-US" altLang="en-US" sz="1600" dirty="0"/>
              <a:t>on the environment and the </a:t>
            </a:r>
            <a:r>
              <a:rPr lang="en-US" altLang="en-US" sz="1600" dirty="0">
                <a:solidFill>
                  <a:srgbClr val="FF0000"/>
                </a:solidFill>
              </a:rPr>
              <a:t>negative sociological implications </a:t>
            </a:r>
            <a:r>
              <a:rPr lang="en-US" altLang="en-US" sz="1600" dirty="0"/>
              <a:t>which can in-filtrate in to the system.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Protecting the </a:t>
            </a:r>
            <a:r>
              <a:rPr lang="en-US" altLang="en-US" sz="1600" dirty="0">
                <a:solidFill>
                  <a:srgbClr val="FF0000"/>
                </a:solidFill>
              </a:rPr>
              <a:t>natural habitats</a:t>
            </a:r>
            <a:r>
              <a:rPr lang="en-US" altLang="en-US" sz="1600" dirty="0"/>
              <a:t>, eco systems and the Sri Lanka’s  rich bio diversity within the  region with the developments due to commence thereby </a:t>
            </a:r>
            <a:r>
              <a:rPr lang="en-US" altLang="en-US" sz="1600" dirty="0" smtClean="0"/>
              <a:t>creating </a:t>
            </a:r>
            <a:r>
              <a:rPr lang="en-US" altLang="en-US" sz="1600" dirty="0"/>
              <a:t>a healthy built environment.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 </a:t>
            </a:r>
            <a:r>
              <a:rPr lang="en-US" altLang="en-US" sz="1600" dirty="0">
                <a:solidFill>
                  <a:srgbClr val="FF0000"/>
                </a:solidFill>
              </a:rPr>
              <a:t>Empowering the local community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1600" dirty="0"/>
              <a:t> </a:t>
            </a:r>
            <a:r>
              <a:rPr lang="en-US" altLang="en-US" sz="1600" dirty="0">
                <a:solidFill>
                  <a:srgbClr val="FF0000"/>
                </a:solidFill>
              </a:rPr>
              <a:t> Infrastructure </a:t>
            </a:r>
            <a:r>
              <a:rPr lang="en-US" altLang="en-US" sz="1600" dirty="0"/>
              <a:t>development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38917" name="Picture 2" descr="H:\New folder\ibis-dinant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1465263"/>
            <a:ext cx="838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 descr="H:\New folder\tim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14401"/>
            <a:ext cx="36576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 descr="H:\New folder\ibis-dinant-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4114800"/>
            <a:ext cx="33496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8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290638" y="34895"/>
            <a:ext cx="9610725" cy="378565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1600" b="1" dirty="0"/>
              <a:t>Infrastructure </a:t>
            </a:r>
          </a:p>
          <a:p>
            <a:pPr algn="just"/>
            <a:r>
              <a:rPr lang="en-US" altLang="en-US" sz="1000" dirty="0"/>
              <a:t>- </a:t>
            </a:r>
            <a:r>
              <a:rPr lang="en-US" altLang="en-US" sz="1600" dirty="0"/>
              <a:t>On-site sewage &amp; waste water treatment, solid waste management </a:t>
            </a:r>
          </a:p>
          <a:p>
            <a:pPr algn="just"/>
            <a:r>
              <a:rPr lang="en-US" altLang="en-US" sz="1600" dirty="0"/>
              <a:t>- Power Supply and Water Supply</a:t>
            </a:r>
          </a:p>
          <a:p>
            <a:pPr algn="just"/>
            <a:r>
              <a:rPr lang="en-US" altLang="en-US" sz="1600" dirty="0"/>
              <a:t>- Improvement to road network </a:t>
            </a:r>
          </a:p>
          <a:p>
            <a:pPr algn="just"/>
            <a:r>
              <a:rPr lang="en-US" altLang="en-US" sz="1600" dirty="0"/>
              <a:t>- Carefully integrated service and drainage lines/structures </a:t>
            </a:r>
          </a:p>
          <a:p>
            <a:pPr algn="just"/>
            <a:r>
              <a:rPr lang="en-US" altLang="en-US" sz="1600" dirty="0"/>
              <a:t>- Cleaning and enhancement of existing water body and creation of public linear park around  </a:t>
            </a:r>
            <a:r>
              <a:rPr lang="en-US" altLang="en-US" sz="1600" dirty="0" smtClean="0"/>
              <a:t>it</a:t>
            </a:r>
            <a:endParaRPr lang="en-US" altLang="en-US" sz="1600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 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981200"/>
            <a:ext cx="9610725" cy="48476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/>
          </p:cNvPr>
          <p:cNvSpPr>
            <a:spLocks noGrp="1"/>
          </p:cNvSpPr>
          <p:nvPr>
            <p:ph type="title"/>
          </p:nvPr>
        </p:nvSpPr>
        <p:spPr>
          <a:xfrm>
            <a:off x="1195388" y="115251"/>
            <a:ext cx="9906000" cy="59531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b="1" dirty="0"/>
              <a:t>Proposal 2: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Create walking path along the Kelani river</a:t>
            </a:r>
            <a:endParaRPr lang="en-US" sz="2400" dirty="0"/>
          </a:p>
        </p:txBody>
      </p:sp>
      <p:sp>
        <p:nvSpPr>
          <p:cNvPr id="2" name="Footer Placeholder 1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Urban Development Authority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1"/>
            <a:ext cx="45720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576388" y="811214"/>
            <a:ext cx="4572000" cy="203132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dirty="0"/>
              <a:t> Improve access to the </a:t>
            </a:r>
            <a:r>
              <a:rPr lang="en-US" altLang="en-US" dirty="0" err="1"/>
              <a:t>Negombo</a:t>
            </a:r>
            <a:r>
              <a:rPr lang="en-US" altLang="en-US" dirty="0"/>
              <a:t> new road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dirty="0"/>
              <a:t> Improve public paths through </a:t>
            </a:r>
            <a:r>
              <a:rPr lang="en-US" altLang="en-US" dirty="0" err="1"/>
              <a:t>samit</a:t>
            </a:r>
            <a:r>
              <a:rPr lang="en-US" altLang="en-US" dirty="0"/>
              <a:t> place to </a:t>
            </a:r>
            <a:r>
              <a:rPr lang="en-US" altLang="en-US" dirty="0" smtClean="0"/>
              <a:t>    provide </a:t>
            </a:r>
            <a:r>
              <a:rPr lang="en-US" altLang="en-US" dirty="0"/>
              <a:t>interest and variety, including a circular walk.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dirty="0"/>
              <a:t>  Provide a good quality footpath as an alternative to the cycle path.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dirty="0"/>
              <a:t>  Protect river reservation 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6324600" y="762000"/>
            <a:ext cx="5181600" cy="4408488"/>
            <a:chOff x="3291840" y="381000"/>
            <a:chExt cx="7254240" cy="6172200"/>
          </a:xfrm>
        </p:grpSpPr>
        <p:grpSp>
          <p:nvGrpSpPr>
            <p:cNvPr id="40971" name="Group 23"/>
            <p:cNvGrpSpPr>
              <a:grpSpLocks/>
            </p:cNvGrpSpPr>
            <p:nvPr/>
          </p:nvGrpSpPr>
          <p:grpSpPr bwMode="auto">
            <a:xfrm>
              <a:off x="3291840" y="381000"/>
              <a:ext cx="6614160" cy="6172200"/>
              <a:chOff x="3291840" y="381000"/>
              <a:chExt cx="6614160" cy="6172200"/>
            </a:xfrm>
          </p:grpSpPr>
          <p:grpSp>
            <p:nvGrpSpPr>
              <p:cNvPr id="40977" name="Group 21"/>
              <p:cNvGrpSpPr>
                <a:grpSpLocks/>
              </p:cNvGrpSpPr>
              <p:nvPr/>
            </p:nvGrpSpPr>
            <p:grpSpPr bwMode="auto">
              <a:xfrm>
                <a:off x="3291840" y="381000"/>
                <a:ext cx="6614160" cy="6172200"/>
                <a:chOff x="3139440" y="685800"/>
                <a:chExt cx="6614160" cy="6172200"/>
              </a:xfrm>
            </p:grpSpPr>
            <p:pic>
              <p:nvPicPr>
                <p:cNvPr id="40979" name="Picture 2" descr="Mattakkuliyagdfgd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335" t="9639" r="15788" b="56625"/>
                <a:stretch>
                  <a:fillRect/>
                </a:stretch>
              </p:blipFill>
              <p:spPr bwMode="auto">
                <a:xfrm>
                  <a:off x="3139440" y="685800"/>
                  <a:ext cx="661416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980" name="Freeform 2"/>
                <p:cNvSpPr>
                  <a:spLocks/>
                </p:cNvSpPr>
                <p:nvPr/>
              </p:nvSpPr>
              <p:spPr bwMode="auto">
                <a:xfrm>
                  <a:off x="5017453" y="1219227"/>
                  <a:ext cx="3515995" cy="3702875"/>
                </a:xfrm>
                <a:custGeom>
                  <a:avLst/>
                  <a:gdLst>
                    <a:gd name="T0" fmla="*/ 2147483647 w 2091"/>
                    <a:gd name="T1" fmla="*/ 2147483647 h 2229"/>
                    <a:gd name="T2" fmla="*/ 2147483647 w 2091"/>
                    <a:gd name="T3" fmla="*/ 2147483647 h 2229"/>
                    <a:gd name="T4" fmla="*/ 2147483647 w 2091"/>
                    <a:gd name="T5" fmla="*/ 2147483647 h 2229"/>
                    <a:gd name="T6" fmla="*/ 2147483647 w 2091"/>
                    <a:gd name="T7" fmla="*/ 2147483647 h 2229"/>
                    <a:gd name="T8" fmla="*/ 2147483647 w 2091"/>
                    <a:gd name="T9" fmla="*/ 2147483647 h 2229"/>
                    <a:gd name="T10" fmla="*/ 2147483647 w 2091"/>
                    <a:gd name="T11" fmla="*/ 2147483647 h 2229"/>
                    <a:gd name="T12" fmla="*/ 2147483647 w 2091"/>
                    <a:gd name="T13" fmla="*/ 2147483647 h 2229"/>
                    <a:gd name="T14" fmla="*/ 2147483647 w 2091"/>
                    <a:gd name="T15" fmla="*/ 2147483647 h 2229"/>
                    <a:gd name="T16" fmla="*/ 2147483647 w 2091"/>
                    <a:gd name="T17" fmla="*/ 0 h 2229"/>
                    <a:gd name="T18" fmla="*/ 2147483647 w 2091"/>
                    <a:gd name="T19" fmla="*/ 2147483647 h 2229"/>
                    <a:gd name="T20" fmla="*/ 2147483647 w 2091"/>
                    <a:gd name="T21" fmla="*/ 2147483647 h 2229"/>
                    <a:gd name="T22" fmla="*/ 2147483647 w 2091"/>
                    <a:gd name="T23" fmla="*/ 2147483647 h 2229"/>
                    <a:gd name="T24" fmla="*/ 2147483647 w 2091"/>
                    <a:gd name="T25" fmla="*/ 2147483647 h 2229"/>
                    <a:gd name="T26" fmla="*/ 2147483647 w 2091"/>
                    <a:gd name="T27" fmla="*/ 2147483647 h 2229"/>
                    <a:gd name="T28" fmla="*/ 2147483647 w 2091"/>
                    <a:gd name="T29" fmla="*/ 2147483647 h 2229"/>
                    <a:gd name="T30" fmla="*/ 2147483647 w 2091"/>
                    <a:gd name="T31" fmla="*/ 2147483647 h 2229"/>
                    <a:gd name="T32" fmla="*/ 2147483647 w 2091"/>
                    <a:gd name="T33" fmla="*/ 2147483647 h 2229"/>
                    <a:gd name="T34" fmla="*/ 0 w 2091"/>
                    <a:gd name="T35" fmla="*/ 2147483647 h 2229"/>
                    <a:gd name="T36" fmla="*/ 2147483647 w 2091"/>
                    <a:gd name="T37" fmla="*/ 2147483647 h 2229"/>
                    <a:gd name="T38" fmla="*/ 2147483647 w 2091"/>
                    <a:gd name="T39" fmla="*/ 2147483647 h 2229"/>
                    <a:gd name="T40" fmla="*/ 2147483647 w 2091"/>
                    <a:gd name="T41" fmla="*/ 2147483647 h 2229"/>
                    <a:gd name="T42" fmla="*/ 2147483647 w 2091"/>
                    <a:gd name="T43" fmla="*/ 2147483647 h 2229"/>
                    <a:gd name="T44" fmla="*/ 2147483647 w 2091"/>
                    <a:gd name="T45" fmla="*/ 2147483647 h 2229"/>
                    <a:gd name="T46" fmla="*/ 2147483647 w 2091"/>
                    <a:gd name="T47" fmla="*/ 2147483647 h 2229"/>
                    <a:gd name="T48" fmla="*/ 2147483647 w 2091"/>
                    <a:gd name="T49" fmla="*/ 2147483647 h 2229"/>
                    <a:gd name="T50" fmla="*/ 2147483647 w 2091"/>
                    <a:gd name="T51" fmla="*/ 2147483647 h 2229"/>
                    <a:gd name="T52" fmla="*/ 2147483647 w 2091"/>
                    <a:gd name="T53" fmla="*/ 2147483647 h 2229"/>
                    <a:gd name="T54" fmla="*/ 2147483647 w 2091"/>
                    <a:gd name="T55" fmla="*/ 2147483647 h 2229"/>
                    <a:gd name="T56" fmla="*/ 2147483647 w 2091"/>
                    <a:gd name="T57" fmla="*/ 2147483647 h 2229"/>
                    <a:gd name="T58" fmla="*/ 2147483647 w 2091"/>
                    <a:gd name="T59" fmla="*/ 2147483647 h 2229"/>
                    <a:gd name="T60" fmla="*/ 2147483647 w 2091"/>
                    <a:gd name="T61" fmla="*/ 2147483647 h 2229"/>
                    <a:gd name="T62" fmla="*/ 2147483647 w 2091"/>
                    <a:gd name="T63" fmla="*/ 2147483647 h 2229"/>
                    <a:gd name="T64" fmla="*/ 2147483647 w 2091"/>
                    <a:gd name="T65" fmla="*/ 2147483647 h 2229"/>
                    <a:gd name="T66" fmla="*/ 2147483647 w 2091"/>
                    <a:gd name="T67" fmla="*/ 2147483647 h 2229"/>
                    <a:gd name="T68" fmla="*/ 2147483647 w 2091"/>
                    <a:gd name="T69" fmla="*/ 2147483647 h 2229"/>
                    <a:gd name="T70" fmla="*/ 2147483647 w 2091"/>
                    <a:gd name="T71" fmla="*/ 2147483647 h 2229"/>
                    <a:gd name="T72" fmla="*/ 2147483647 w 2091"/>
                    <a:gd name="T73" fmla="*/ 2147483647 h 2229"/>
                    <a:gd name="T74" fmla="*/ 2147483647 w 2091"/>
                    <a:gd name="T75" fmla="*/ 2147483647 h 2229"/>
                    <a:gd name="T76" fmla="*/ 2147483647 w 2091"/>
                    <a:gd name="T77" fmla="*/ 2147483647 h 2229"/>
                    <a:gd name="T78" fmla="*/ 2147483647 w 2091"/>
                    <a:gd name="T79" fmla="*/ 2147483647 h 2229"/>
                    <a:gd name="T80" fmla="*/ 2147483647 w 2091"/>
                    <a:gd name="T81" fmla="*/ 2147483647 h 2229"/>
                    <a:gd name="T82" fmla="*/ 2147483647 w 2091"/>
                    <a:gd name="T83" fmla="*/ 2147483647 h 2229"/>
                    <a:gd name="T84" fmla="*/ 2147483647 w 2091"/>
                    <a:gd name="T85" fmla="*/ 2147483647 h 222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091" h="2229">
                      <a:moveTo>
                        <a:pt x="1754" y="1662"/>
                      </a:moveTo>
                      <a:lnTo>
                        <a:pt x="1409" y="1226"/>
                      </a:lnTo>
                      <a:lnTo>
                        <a:pt x="1562" y="965"/>
                      </a:lnTo>
                      <a:lnTo>
                        <a:pt x="1715" y="1042"/>
                      </a:lnTo>
                      <a:lnTo>
                        <a:pt x="2091" y="352"/>
                      </a:lnTo>
                      <a:lnTo>
                        <a:pt x="1922" y="291"/>
                      </a:lnTo>
                      <a:lnTo>
                        <a:pt x="1731" y="161"/>
                      </a:lnTo>
                      <a:lnTo>
                        <a:pt x="1463" y="38"/>
                      </a:lnTo>
                      <a:lnTo>
                        <a:pt x="1049" y="0"/>
                      </a:lnTo>
                      <a:lnTo>
                        <a:pt x="904" y="123"/>
                      </a:lnTo>
                      <a:lnTo>
                        <a:pt x="766" y="100"/>
                      </a:lnTo>
                      <a:lnTo>
                        <a:pt x="658" y="130"/>
                      </a:lnTo>
                      <a:lnTo>
                        <a:pt x="544" y="153"/>
                      </a:lnTo>
                      <a:lnTo>
                        <a:pt x="390" y="69"/>
                      </a:lnTo>
                      <a:lnTo>
                        <a:pt x="206" y="61"/>
                      </a:lnTo>
                      <a:lnTo>
                        <a:pt x="130" y="77"/>
                      </a:lnTo>
                      <a:lnTo>
                        <a:pt x="30" y="115"/>
                      </a:lnTo>
                      <a:lnTo>
                        <a:pt x="0" y="176"/>
                      </a:lnTo>
                      <a:lnTo>
                        <a:pt x="7" y="314"/>
                      </a:lnTo>
                      <a:lnTo>
                        <a:pt x="30" y="421"/>
                      </a:lnTo>
                      <a:lnTo>
                        <a:pt x="138" y="475"/>
                      </a:lnTo>
                      <a:lnTo>
                        <a:pt x="199" y="559"/>
                      </a:lnTo>
                      <a:lnTo>
                        <a:pt x="268" y="651"/>
                      </a:lnTo>
                      <a:lnTo>
                        <a:pt x="283" y="751"/>
                      </a:lnTo>
                      <a:lnTo>
                        <a:pt x="329" y="858"/>
                      </a:lnTo>
                      <a:lnTo>
                        <a:pt x="383" y="896"/>
                      </a:lnTo>
                      <a:lnTo>
                        <a:pt x="452" y="942"/>
                      </a:lnTo>
                      <a:lnTo>
                        <a:pt x="605" y="1011"/>
                      </a:lnTo>
                      <a:lnTo>
                        <a:pt x="674" y="1057"/>
                      </a:lnTo>
                      <a:lnTo>
                        <a:pt x="727" y="1149"/>
                      </a:lnTo>
                      <a:lnTo>
                        <a:pt x="789" y="1195"/>
                      </a:lnTo>
                      <a:lnTo>
                        <a:pt x="865" y="1233"/>
                      </a:lnTo>
                      <a:lnTo>
                        <a:pt x="896" y="1317"/>
                      </a:lnTo>
                      <a:lnTo>
                        <a:pt x="949" y="1363"/>
                      </a:lnTo>
                      <a:lnTo>
                        <a:pt x="988" y="1586"/>
                      </a:lnTo>
                      <a:lnTo>
                        <a:pt x="1041" y="1769"/>
                      </a:lnTo>
                      <a:lnTo>
                        <a:pt x="1133" y="1961"/>
                      </a:lnTo>
                      <a:lnTo>
                        <a:pt x="1156" y="2007"/>
                      </a:lnTo>
                      <a:lnTo>
                        <a:pt x="1225" y="2022"/>
                      </a:lnTo>
                      <a:lnTo>
                        <a:pt x="1286" y="2145"/>
                      </a:lnTo>
                      <a:lnTo>
                        <a:pt x="1332" y="2206"/>
                      </a:lnTo>
                      <a:lnTo>
                        <a:pt x="1424" y="2229"/>
                      </a:lnTo>
                      <a:lnTo>
                        <a:pt x="1754" y="1662"/>
                      </a:lnTo>
                      <a:close/>
                    </a:path>
                  </a:pathLst>
                </a:custGeom>
                <a:solidFill>
                  <a:srgbClr val="FF0000">
                    <a:alpha val="27843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" name="Freeform 8">
                <a:extLst/>
              </p:cNvPr>
              <p:cNvSpPr/>
              <p:nvPr/>
            </p:nvSpPr>
            <p:spPr>
              <a:xfrm>
                <a:off x="5258753" y="1752354"/>
                <a:ext cx="304482" cy="142247"/>
              </a:xfrm>
              <a:custGeom>
                <a:avLst/>
                <a:gdLst>
                  <a:gd name="connsiteX0" fmla="*/ 26470 w 335959"/>
                  <a:gd name="connsiteY0" fmla="*/ 126609 h 141735"/>
                  <a:gd name="connsiteX1" fmla="*/ 124943 w 335959"/>
                  <a:gd name="connsiteY1" fmla="*/ 70339 h 141735"/>
                  <a:gd name="connsiteX2" fmla="*/ 167147 w 335959"/>
                  <a:gd name="connsiteY2" fmla="*/ 42203 h 141735"/>
                  <a:gd name="connsiteX3" fmla="*/ 265620 w 335959"/>
                  <a:gd name="connsiteY3" fmla="*/ 14068 h 141735"/>
                  <a:gd name="connsiteX4" fmla="*/ 335959 w 335959"/>
                  <a:gd name="connsiteY4" fmla="*/ 14068 h 141735"/>
                  <a:gd name="connsiteX5" fmla="*/ 321891 w 335959"/>
                  <a:gd name="connsiteY5" fmla="*/ 0 h 14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5959" h="141735">
                    <a:moveTo>
                      <a:pt x="26470" y="126609"/>
                    </a:moveTo>
                    <a:cubicBezTo>
                      <a:pt x="129296" y="58059"/>
                      <a:pt x="0" y="141735"/>
                      <a:pt x="124943" y="70339"/>
                    </a:cubicBezTo>
                    <a:cubicBezTo>
                      <a:pt x="139623" y="61950"/>
                      <a:pt x="152024" y="49764"/>
                      <a:pt x="167147" y="42203"/>
                    </a:cubicBezTo>
                    <a:cubicBezTo>
                      <a:pt x="182387" y="34583"/>
                      <a:pt x="254035" y="15355"/>
                      <a:pt x="265620" y="14068"/>
                    </a:cubicBezTo>
                    <a:cubicBezTo>
                      <a:pt x="288923" y="11479"/>
                      <a:pt x="312513" y="14068"/>
                      <a:pt x="335959" y="14068"/>
                    </a:cubicBezTo>
                    <a:lnTo>
                      <a:pt x="321891" y="0"/>
                    </a:ln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9" name="Straight Arrow Connector 8">
              <a:extLst/>
            </p:cNvPr>
            <p:cNvCxnSpPr/>
            <p:nvPr/>
          </p:nvCxnSpPr>
          <p:spPr>
            <a:xfrm rot="5400000" flipH="1" flipV="1">
              <a:off x="4767555" y="1959073"/>
              <a:ext cx="989063" cy="6022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/>
            </p:cNvPr>
            <p:cNvSpPr/>
            <p:nvPr/>
          </p:nvSpPr>
          <p:spPr>
            <a:xfrm>
              <a:off x="5258753" y="914427"/>
              <a:ext cx="3951605" cy="900159"/>
            </a:xfrm>
            <a:custGeom>
              <a:avLst/>
              <a:gdLst>
                <a:gd name="connsiteX0" fmla="*/ 3953022 w 3953022"/>
                <a:gd name="connsiteY0" fmla="*/ 900332 h 900332"/>
                <a:gd name="connsiteX1" fmla="*/ 3460652 w 3953022"/>
                <a:gd name="connsiteY1" fmla="*/ 562708 h 900332"/>
                <a:gd name="connsiteX2" fmla="*/ 3334043 w 3953022"/>
                <a:gd name="connsiteY2" fmla="*/ 534572 h 900332"/>
                <a:gd name="connsiteX3" fmla="*/ 3108960 w 3953022"/>
                <a:gd name="connsiteY3" fmla="*/ 450166 h 900332"/>
                <a:gd name="connsiteX4" fmla="*/ 2926080 w 3953022"/>
                <a:gd name="connsiteY4" fmla="*/ 337625 h 900332"/>
                <a:gd name="connsiteX5" fmla="*/ 2841674 w 3953022"/>
                <a:gd name="connsiteY5" fmla="*/ 253218 h 900332"/>
                <a:gd name="connsiteX6" fmla="*/ 2658794 w 3953022"/>
                <a:gd name="connsiteY6" fmla="*/ 182880 h 900332"/>
                <a:gd name="connsiteX7" fmla="*/ 2518117 w 3953022"/>
                <a:gd name="connsiteY7" fmla="*/ 112541 h 900332"/>
                <a:gd name="connsiteX8" fmla="*/ 2293034 w 3953022"/>
                <a:gd name="connsiteY8" fmla="*/ 70338 h 900332"/>
                <a:gd name="connsiteX9" fmla="*/ 2039816 w 3953022"/>
                <a:gd name="connsiteY9" fmla="*/ 28135 h 900332"/>
                <a:gd name="connsiteX10" fmla="*/ 1842868 w 3953022"/>
                <a:gd name="connsiteY10" fmla="*/ 0 h 900332"/>
                <a:gd name="connsiteX11" fmla="*/ 1688123 w 3953022"/>
                <a:gd name="connsiteY11" fmla="*/ 112541 h 900332"/>
                <a:gd name="connsiteX12" fmla="*/ 1547446 w 3953022"/>
                <a:gd name="connsiteY12" fmla="*/ 182880 h 900332"/>
                <a:gd name="connsiteX13" fmla="*/ 1322363 w 3953022"/>
                <a:gd name="connsiteY13" fmla="*/ 182880 h 900332"/>
                <a:gd name="connsiteX14" fmla="*/ 1041009 w 3953022"/>
                <a:gd name="connsiteY14" fmla="*/ 253218 h 900332"/>
                <a:gd name="connsiteX15" fmla="*/ 731520 w 3953022"/>
                <a:gd name="connsiteY15" fmla="*/ 211015 h 900332"/>
                <a:gd name="connsiteX16" fmla="*/ 492369 w 3953022"/>
                <a:gd name="connsiteY16" fmla="*/ 140677 h 900332"/>
                <a:gd name="connsiteX17" fmla="*/ 295422 w 3953022"/>
                <a:gd name="connsiteY17" fmla="*/ 126609 h 900332"/>
                <a:gd name="connsiteX18" fmla="*/ 140677 w 3953022"/>
                <a:gd name="connsiteY18" fmla="*/ 182880 h 900332"/>
                <a:gd name="connsiteX19" fmla="*/ 0 w 3953022"/>
                <a:gd name="connsiteY19" fmla="*/ 267286 h 9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3022" h="900332">
                  <a:moveTo>
                    <a:pt x="3953022" y="900332"/>
                  </a:moveTo>
                  <a:lnTo>
                    <a:pt x="3460652" y="562708"/>
                  </a:lnTo>
                  <a:lnTo>
                    <a:pt x="3334043" y="534572"/>
                  </a:lnTo>
                  <a:lnTo>
                    <a:pt x="3108960" y="450166"/>
                  </a:lnTo>
                  <a:lnTo>
                    <a:pt x="2926080" y="337625"/>
                  </a:lnTo>
                  <a:lnTo>
                    <a:pt x="2841674" y="253218"/>
                  </a:lnTo>
                  <a:lnTo>
                    <a:pt x="2658794" y="182880"/>
                  </a:lnTo>
                  <a:lnTo>
                    <a:pt x="2518117" y="112541"/>
                  </a:lnTo>
                  <a:lnTo>
                    <a:pt x="2293034" y="70338"/>
                  </a:lnTo>
                  <a:lnTo>
                    <a:pt x="2039816" y="28135"/>
                  </a:lnTo>
                  <a:lnTo>
                    <a:pt x="1842868" y="0"/>
                  </a:lnTo>
                  <a:lnTo>
                    <a:pt x="1688123" y="112541"/>
                  </a:lnTo>
                  <a:lnTo>
                    <a:pt x="1547446" y="182880"/>
                  </a:lnTo>
                  <a:lnTo>
                    <a:pt x="1322363" y="182880"/>
                  </a:lnTo>
                  <a:lnTo>
                    <a:pt x="1041009" y="253218"/>
                  </a:lnTo>
                  <a:lnTo>
                    <a:pt x="731520" y="211015"/>
                  </a:lnTo>
                  <a:lnTo>
                    <a:pt x="492369" y="140677"/>
                  </a:lnTo>
                  <a:lnTo>
                    <a:pt x="295422" y="126609"/>
                  </a:lnTo>
                  <a:lnTo>
                    <a:pt x="140677" y="182880"/>
                  </a:lnTo>
                  <a:lnTo>
                    <a:pt x="0" y="267286"/>
                  </a:lnTo>
                </a:path>
              </a:pathLst>
            </a:cu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74" name="TextBox 10"/>
            <p:cNvSpPr txBox="1">
              <a:spLocks noChangeArrowheads="1"/>
            </p:cNvSpPr>
            <p:nvPr/>
          </p:nvSpPr>
          <p:spPr bwMode="auto">
            <a:xfrm>
              <a:off x="4191000" y="2743200"/>
              <a:ext cx="1752600" cy="904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Proposed Road</a:t>
              </a:r>
            </a:p>
          </p:txBody>
        </p:sp>
        <p:sp>
          <p:nvSpPr>
            <p:cNvPr id="40975" name="TextBox 11"/>
            <p:cNvSpPr txBox="1">
              <a:spLocks noChangeArrowheads="1"/>
            </p:cNvSpPr>
            <p:nvPr/>
          </p:nvSpPr>
          <p:spPr bwMode="auto">
            <a:xfrm>
              <a:off x="6278880" y="1554474"/>
              <a:ext cx="4267200" cy="904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Proposed walking path with Green Belt </a:t>
              </a:r>
            </a:p>
          </p:txBody>
        </p:sp>
        <p:cxnSp>
          <p:nvCxnSpPr>
            <p:cNvPr id="13" name="Straight Arrow Connector 12">
              <a:extLst/>
            </p:cNvPr>
            <p:cNvCxnSpPr>
              <a:stCxn id="40975" idx="1"/>
              <a:endCxn id="10" idx="16"/>
            </p:cNvCxnSpPr>
            <p:nvPr/>
          </p:nvCxnSpPr>
          <p:spPr>
            <a:xfrm rot="10800000">
              <a:off x="5749925" y="1054453"/>
              <a:ext cx="528955" cy="9535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/>
          </p:cNvPr>
          <p:cNvCxnSpPr>
            <a:endCxn id="10" idx="17"/>
          </p:cNvCxnSpPr>
          <p:nvPr/>
        </p:nvCxnSpPr>
        <p:spPr>
          <a:xfrm flipV="1">
            <a:off x="5181600" y="1233488"/>
            <a:ext cx="2757488" cy="2043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67" name="Group 24"/>
          <p:cNvGrpSpPr>
            <a:grpSpLocks/>
          </p:cNvGrpSpPr>
          <p:nvPr/>
        </p:nvGrpSpPr>
        <p:grpSpPr bwMode="auto">
          <a:xfrm>
            <a:off x="1600200" y="5230814"/>
            <a:ext cx="9448800" cy="1474787"/>
            <a:chOff x="0" y="4926658"/>
            <a:chExt cx="5943600" cy="1931342"/>
          </a:xfrm>
        </p:grpSpPr>
        <p:pic>
          <p:nvPicPr>
            <p:cNvPr id="40969" name="Picture 9" descr="H:\New folder\rome-tiber-5-1024x68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77484"/>
              <a:ext cx="2819400" cy="188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10" descr="H:\New folder\rome-tiber-11-1024x68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926658"/>
              <a:ext cx="2895600" cy="193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5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1216552" y="161222"/>
            <a:ext cx="9906000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/>
              <a:t>Proposal 3: </a:t>
            </a:r>
            <a:r>
              <a:rPr lang="en-US" sz="2400" dirty="0"/>
              <a:t>Planning For The Waterfront Area</a:t>
            </a:r>
          </a:p>
        </p:txBody>
      </p:sp>
      <p:sp>
        <p:nvSpPr>
          <p:cNvPr id="39939" name="Rectangle 4">
            <a:extLst/>
          </p:cNvPr>
          <p:cNvSpPr>
            <a:spLocks noChangeArrowheads="1"/>
          </p:cNvSpPr>
          <p:nvPr/>
        </p:nvSpPr>
        <p:spPr bwMode="auto">
          <a:xfrm>
            <a:off x="1312030" y="727960"/>
            <a:ext cx="9493250" cy="258532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defRPr/>
            </a:pPr>
            <a:r>
              <a:rPr lang="en-US" altLang="en-US" dirty="0" smtClean="0"/>
              <a:t>Comprehensive </a:t>
            </a:r>
            <a:r>
              <a:rPr lang="en-US" altLang="en-US" dirty="0"/>
              <a:t>Plan </a:t>
            </a:r>
            <a:r>
              <a:rPr lang="en-US" altLang="en-US" dirty="0" smtClean="0"/>
              <a:t>to </a:t>
            </a:r>
            <a:r>
              <a:rPr lang="en-US" altLang="en-US" dirty="0"/>
              <a:t>“redevelop the waterfront area by maximizing the Kelani River as defining visual, open space and recreational amenity, while at the same time promoting mixed-use development that will supply economic support to the community.” </a:t>
            </a:r>
            <a:endParaRPr lang="en-US" altLang="en-US" dirty="0" smtClean="0"/>
          </a:p>
          <a:p>
            <a:pPr algn="just">
              <a:defRPr/>
            </a:pPr>
            <a:endParaRPr lang="en-US" altLang="en-US" dirty="0"/>
          </a:p>
          <a:p>
            <a:pPr algn="just">
              <a:defRPr/>
            </a:pPr>
            <a:r>
              <a:rPr lang="en-US" altLang="en-US" dirty="0" smtClean="0"/>
              <a:t>The </a:t>
            </a:r>
            <a:r>
              <a:rPr lang="en-US" altLang="en-US" dirty="0"/>
              <a:t>objectives for the waterfront area </a:t>
            </a:r>
            <a:r>
              <a:rPr lang="en-US" altLang="en-US" dirty="0" smtClean="0"/>
              <a:t>:</a:t>
            </a:r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Maximizing </a:t>
            </a:r>
            <a:r>
              <a:rPr lang="en-US" altLang="en-US" dirty="0"/>
              <a:t>public enjoyment of the waterfront.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Making </a:t>
            </a:r>
            <a:r>
              <a:rPr lang="en-US" altLang="en-US" dirty="0" smtClean="0"/>
              <a:t>a </a:t>
            </a:r>
            <a:r>
              <a:rPr lang="en-US" altLang="en-US" dirty="0"/>
              <a:t>destination for low-impact boating and other water-oriented uses.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Providing amenities, services, and attractions that will draw people to the waterfront.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Ensuring environmentally smart development.</a:t>
            </a:r>
          </a:p>
        </p:txBody>
      </p:sp>
      <p:grpSp>
        <p:nvGrpSpPr>
          <p:cNvPr id="41988" name="Group 8"/>
          <p:cNvGrpSpPr>
            <a:grpSpLocks/>
          </p:cNvGrpSpPr>
          <p:nvPr/>
        </p:nvGrpSpPr>
        <p:grpSpPr bwMode="auto">
          <a:xfrm>
            <a:off x="1068309" y="3548943"/>
            <a:ext cx="9980691" cy="3150606"/>
            <a:chOff x="0" y="4114800"/>
            <a:chExt cx="9906000" cy="2514600"/>
          </a:xfrm>
        </p:grpSpPr>
        <p:pic>
          <p:nvPicPr>
            <p:cNvPr id="41989" name="Picture 2" descr="Related 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4800"/>
              <a:ext cx="4953000" cy="250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0" name="Picture 4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068" y="4114800"/>
              <a:ext cx="484293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063869" y="73024"/>
            <a:ext cx="9906000" cy="772557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/>
              <a:t>Proposal 4: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Create a accessible road to Negombo new road and create a New gate way to Colombo North</a:t>
            </a:r>
            <a:endParaRPr lang="en-US" sz="2400" dirty="0"/>
          </a:p>
        </p:txBody>
      </p:sp>
      <p:sp>
        <p:nvSpPr>
          <p:cNvPr id="43015" name="Content Placeholder 2"/>
          <p:cNvSpPr>
            <a:spLocks noGrp="1"/>
          </p:cNvSpPr>
          <p:nvPr>
            <p:ph idx="1"/>
          </p:nvPr>
        </p:nvSpPr>
        <p:spPr>
          <a:xfrm>
            <a:off x="1371600" y="5257800"/>
            <a:ext cx="6467475" cy="16002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altLang="en-US" sz="1600" dirty="0" smtClean="0"/>
              <a:t>reduce </a:t>
            </a:r>
            <a:r>
              <a:rPr lang="en-US" altLang="en-US" sz="1600" dirty="0"/>
              <a:t>friction of distance ( Improve Accessibility) </a:t>
            </a:r>
          </a:p>
          <a:p>
            <a:r>
              <a:rPr lang="en-US" altLang="en-US" sz="1600" dirty="0" smtClean="0"/>
              <a:t>facilitate </a:t>
            </a:r>
            <a:r>
              <a:rPr lang="en-US" altLang="en-US" sz="1600" dirty="0"/>
              <a:t>trade</a:t>
            </a:r>
          </a:p>
          <a:p>
            <a:r>
              <a:rPr lang="en-US" altLang="en-US" sz="1600" dirty="0" smtClean="0"/>
              <a:t>improvement to </a:t>
            </a:r>
            <a:r>
              <a:rPr lang="en-US" altLang="en-US" sz="1600" dirty="0"/>
              <a:t>movement of people and goods</a:t>
            </a:r>
          </a:p>
          <a:p>
            <a:r>
              <a:rPr lang="en-US" altLang="en-US" sz="1600" dirty="0" smtClean="0"/>
              <a:t>contribute </a:t>
            </a:r>
            <a:r>
              <a:rPr lang="en-US" altLang="en-US" sz="1600" dirty="0"/>
              <a:t>to remove barriers and led to an overall better standard of </a:t>
            </a:r>
            <a:r>
              <a:rPr lang="en-US" altLang="en-US" sz="1600" dirty="0" smtClean="0"/>
              <a:t>living</a:t>
            </a:r>
            <a:endParaRPr lang="en-US" altLang="en-US" dirty="0" smtClean="0"/>
          </a:p>
        </p:txBody>
      </p:sp>
      <p:pic>
        <p:nvPicPr>
          <p:cNvPr id="43011" name="Picture 3" descr="H:\New folder\the-monument-marks-the-opening-off-the-colombo-katunayake-expressway-F09K7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937391"/>
            <a:ext cx="2743200" cy="189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H:\New folder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90017"/>
            <a:ext cx="2743200" cy="194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H:\New folder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31306"/>
            <a:ext cx="2743200" cy="194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4" name="Group 17"/>
          <p:cNvGrpSpPr>
            <a:grpSpLocks/>
          </p:cNvGrpSpPr>
          <p:nvPr/>
        </p:nvGrpSpPr>
        <p:grpSpPr bwMode="auto">
          <a:xfrm>
            <a:off x="1371600" y="895350"/>
            <a:ext cx="6381750" cy="4362450"/>
            <a:chOff x="228600" y="762000"/>
            <a:chExt cx="6382407" cy="4495800"/>
          </a:xfrm>
        </p:grpSpPr>
        <p:grpSp>
          <p:nvGrpSpPr>
            <p:cNvPr id="43017" name="Group 13"/>
            <p:cNvGrpSpPr>
              <a:grpSpLocks/>
            </p:cNvGrpSpPr>
            <p:nvPr/>
          </p:nvGrpSpPr>
          <p:grpSpPr bwMode="auto">
            <a:xfrm>
              <a:off x="228600" y="762000"/>
              <a:ext cx="6382407" cy="4495800"/>
              <a:chOff x="228600" y="1219200"/>
              <a:chExt cx="6382407" cy="4495800"/>
            </a:xfrm>
          </p:grpSpPr>
          <p:pic>
            <p:nvPicPr>
              <p:cNvPr id="4302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219200"/>
                <a:ext cx="6382407" cy="44958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>
                <a:extLst/>
              </p:cNvPr>
              <p:cNvSpPr/>
              <p:nvPr/>
            </p:nvSpPr>
            <p:spPr>
              <a:xfrm>
                <a:off x="1066886" y="1752600"/>
                <a:ext cx="609663" cy="533400"/>
              </a:xfrm>
              <a:prstGeom prst="ellipse">
                <a:avLst/>
              </a:prstGeom>
              <a:solidFill>
                <a:srgbClr val="FFFF00">
                  <a:alpha val="31000"/>
                </a:srgbClr>
              </a:solidFill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023" name="TextBox 10"/>
              <p:cNvSpPr txBox="1">
                <a:spLocks noChangeArrowheads="1"/>
              </p:cNvSpPr>
              <p:nvPr/>
            </p:nvSpPr>
            <p:spPr bwMode="auto">
              <a:xfrm>
                <a:off x="2438400" y="1524000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Proposed Nodes</a:t>
                </a:r>
              </a:p>
            </p:txBody>
          </p:sp>
          <p:cxnSp>
            <p:nvCxnSpPr>
              <p:cNvPr id="13" name="Straight Arrow Connector 12">
                <a:extLst/>
              </p:cNvPr>
              <p:cNvCxnSpPr>
                <a:stCxn id="43023" idx="1"/>
              </p:cNvCxnSpPr>
              <p:nvPr/>
            </p:nvCxnSpPr>
            <p:spPr>
              <a:xfrm rot="10800000" flipV="1">
                <a:off x="1676549" y="1708150"/>
                <a:ext cx="762078" cy="12065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reeform 14">
              <a:extLst/>
            </p:cNvPr>
            <p:cNvSpPr/>
            <p:nvPr/>
          </p:nvSpPr>
          <p:spPr>
            <a:xfrm>
              <a:off x="1944865" y="3294063"/>
              <a:ext cx="855750" cy="741362"/>
            </a:xfrm>
            <a:custGeom>
              <a:avLst/>
              <a:gdLst>
                <a:gd name="connsiteX0" fmla="*/ 0 w 856343"/>
                <a:gd name="connsiteY0" fmla="*/ 0 h 740228"/>
                <a:gd name="connsiteX1" fmla="*/ 856343 w 856343"/>
                <a:gd name="connsiteY1" fmla="*/ 740228 h 74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6343" h="740228">
                  <a:moveTo>
                    <a:pt x="0" y="0"/>
                  </a:moveTo>
                  <a:lnTo>
                    <a:pt x="856343" y="740228"/>
                  </a:ln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019" name="TextBox 15"/>
            <p:cNvSpPr txBox="1">
              <a:spLocks noChangeArrowheads="1"/>
            </p:cNvSpPr>
            <p:nvPr/>
          </p:nvSpPr>
          <p:spPr bwMode="auto">
            <a:xfrm>
              <a:off x="2971800" y="3276600"/>
              <a:ext cx="18288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Proposed Road</a:t>
              </a:r>
            </a:p>
          </p:txBody>
        </p:sp>
        <p:cxnSp>
          <p:nvCxnSpPr>
            <p:cNvPr id="17" name="Straight Arrow Connector 16">
              <a:extLst/>
            </p:cNvPr>
            <p:cNvCxnSpPr/>
            <p:nvPr/>
          </p:nvCxnSpPr>
          <p:spPr>
            <a:xfrm rot="10800000" flipV="1">
              <a:off x="2210004" y="3429000"/>
              <a:ext cx="762078" cy="1206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9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/>
          </p:cNvPr>
          <p:cNvSpPr>
            <a:spLocks noGrp="1"/>
          </p:cNvSpPr>
          <p:nvPr>
            <p:ph type="title"/>
          </p:nvPr>
        </p:nvSpPr>
        <p:spPr>
          <a:xfrm>
            <a:off x="823865" y="142876"/>
            <a:ext cx="10075666" cy="762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/>
              <a:t>Proposal 5: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New road from Henamulla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Samitpura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along the Kelani river reservation</a:t>
            </a:r>
            <a:endParaRPr lang="en-US" sz="2400" dirty="0"/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23865" y="1123951"/>
            <a:ext cx="2905432" cy="45259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just"/>
            <a:r>
              <a:rPr lang="en-US" altLang="en-US" sz="2400" dirty="0" smtClean="0"/>
              <a:t>Facilitate </a:t>
            </a:r>
            <a:r>
              <a:rPr lang="en-US" altLang="en-US" sz="2400" dirty="0"/>
              <a:t>linkage with the </a:t>
            </a:r>
            <a:r>
              <a:rPr lang="en-US" altLang="en-US" sz="2400" dirty="0" err="1"/>
              <a:t>Negombo</a:t>
            </a:r>
            <a:r>
              <a:rPr lang="en-US" altLang="en-US" sz="2400" dirty="0"/>
              <a:t> road </a:t>
            </a:r>
            <a:endParaRPr lang="en-US" altLang="en-US" sz="2400" dirty="0" smtClean="0"/>
          </a:p>
          <a:p>
            <a:pPr algn="just"/>
            <a:r>
              <a:rPr lang="en-US" altLang="en-US" sz="2400" dirty="0" smtClean="0"/>
              <a:t>Control </a:t>
            </a:r>
            <a:r>
              <a:rPr lang="en-US" altLang="en-US" sz="2400" dirty="0"/>
              <a:t>the traffic in the existing roads. </a:t>
            </a:r>
            <a:endParaRPr lang="en-US" altLang="en-US" sz="2400" dirty="0" smtClean="0"/>
          </a:p>
          <a:p>
            <a:pPr algn="just"/>
            <a:r>
              <a:rPr lang="en-US" altLang="en-US" sz="2400" dirty="0" smtClean="0"/>
              <a:t>High </a:t>
            </a:r>
            <a:r>
              <a:rPr lang="en-US" altLang="en-US" sz="2400" dirty="0"/>
              <a:t>connectivity to the land and </a:t>
            </a:r>
            <a:r>
              <a:rPr lang="en-US" altLang="en-US" sz="2400" dirty="0" smtClean="0"/>
              <a:t>people interaction </a:t>
            </a:r>
            <a:endParaRPr lang="en-US" altLang="en-US" sz="2400" dirty="0"/>
          </a:p>
        </p:txBody>
      </p:sp>
      <p:grpSp>
        <p:nvGrpSpPr>
          <p:cNvPr id="44036" name="Group 3"/>
          <p:cNvGrpSpPr>
            <a:grpSpLocks/>
          </p:cNvGrpSpPr>
          <p:nvPr/>
        </p:nvGrpSpPr>
        <p:grpSpPr bwMode="auto">
          <a:xfrm>
            <a:off x="4119327" y="1046285"/>
            <a:ext cx="6710599" cy="5659316"/>
            <a:chOff x="2214563" y="376238"/>
            <a:chExt cx="5476875" cy="6105525"/>
          </a:xfrm>
        </p:grpSpPr>
        <p:pic>
          <p:nvPicPr>
            <p:cNvPr id="440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63" y="376238"/>
              <a:ext cx="5476875" cy="610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>
              <a:extLst/>
            </p:cNvPr>
            <p:cNvSpPr/>
            <p:nvPr/>
          </p:nvSpPr>
          <p:spPr>
            <a:xfrm>
              <a:off x="5153271" y="575434"/>
              <a:ext cx="2219843" cy="5157760"/>
            </a:xfrm>
            <a:custGeom>
              <a:avLst/>
              <a:gdLst>
                <a:gd name="connsiteX0" fmla="*/ 537029 w 2220686"/>
                <a:gd name="connsiteY0" fmla="*/ 5152572 h 5152572"/>
                <a:gd name="connsiteX1" fmla="*/ 551543 w 2220686"/>
                <a:gd name="connsiteY1" fmla="*/ 4659086 h 5152572"/>
                <a:gd name="connsiteX2" fmla="*/ 566058 w 2220686"/>
                <a:gd name="connsiteY2" fmla="*/ 4281715 h 5152572"/>
                <a:gd name="connsiteX3" fmla="*/ 769258 w 2220686"/>
                <a:gd name="connsiteY3" fmla="*/ 4064000 h 5152572"/>
                <a:gd name="connsiteX4" fmla="*/ 1132115 w 2220686"/>
                <a:gd name="connsiteY4" fmla="*/ 3628572 h 5152572"/>
                <a:gd name="connsiteX5" fmla="*/ 1567543 w 2220686"/>
                <a:gd name="connsiteY5" fmla="*/ 3106058 h 5152572"/>
                <a:gd name="connsiteX6" fmla="*/ 1886858 w 2220686"/>
                <a:gd name="connsiteY6" fmla="*/ 2496458 h 5152572"/>
                <a:gd name="connsiteX7" fmla="*/ 2017486 w 2220686"/>
                <a:gd name="connsiteY7" fmla="*/ 2336800 h 5152572"/>
                <a:gd name="connsiteX8" fmla="*/ 2017486 w 2220686"/>
                <a:gd name="connsiteY8" fmla="*/ 2162629 h 5152572"/>
                <a:gd name="connsiteX9" fmla="*/ 2220686 w 2220686"/>
                <a:gd name="connsiteY9" fmla="*/ 1828800 h 5152572"/>
                <a:gd name="connsiteX10" fmla="*/ 2220686 w 2220686"/>
                <a:gd name="connsiteY10" fmla="*/ 1103086 h 5152572"/>
                <a:gd name="connsiteX11" fmla="*/ 2046515 w 2220686"/>
                <a:gd name="connsiteY11" fmla="*/ 682172 h 5152572"/>
                <a:gd name="connsiteX12" fmla="*/ 1814286 w 2220686"/>
                <a:gd name="connsiteY12" fmla="*/ 478972 h 5152572"/>
                <a:gd name="connsiteX13" fmla="*/ 1538515 w 2220686"/>
                <a:gd name="connsiteY13" fmla="*/ 304800 h 5152572"/>
                <a:gd name="connsiteX14" fmla="*/ 1335315 w 2220686"/>
                <a:gd name="connsiteY14" fmla="*/ 174172 h 5152572"/>
                <a:gd name="connsiteX15" fmla="*/ 1016000 w 2220686"/>
                <a:gd name="connsiteY15" fmla="*/ 14515 h 5152572"/>
                <a:gd name="connsiteX16" fmla="*/ 856343 w 2220686"/>
                <a:gd name="connsiteY16" fmla="*/ 0 h 5152572"/>
                <a:gd name="connsiteX17" fmla="*/ 682172 w 2220686"/>
                <a:gd name="connsiteY17" fmla="*/ 0 h 5152572"/>
                <a:gd name="connsiteX18" fmla="*/ 624115 w 2220686"/>
                <a:gd name="connsiteY18" fmla="*/ 101600 h 5152572"/>
                <a:gd name="connsiteX19" fmla="*/ 522515 w 2220686"/>
                <a:gd name="connsiteY19" fmla="*/ 145143 h 5152572"/>
                <a:gd name="connsiteX20" fmla="*/ 362858 w 2220686"/>
                <a:gd name="connsiteY20" fmla="*/ 145143 h 5152572"/>
                <a:gd name="connsiteX21" fmla="*/ 203200 w 2220686"/>
                <a:gd name="connsiteY21" fmla="*/ 87086 h 5152572"/>
                <a:gd name="connsiteX22" fmla="*/ 14515 w 2220686"/>
                <a:gd name="connsiteY22" fmla="*/ 101600 h 5152572"/>
                <a:gd name="connsiteX23" fmla="*/ 0 w 2220686"/>
                <a:gd name="connsiteY23" fmla="*/ 145143 h 515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20686" h="5152572">
                  <a:moveTo>
                    <a:pt x="537029" y="5152572"/>
                  </a:moveTo>
                  <a:lnTo>
                    <a:pt x="551543" y="4659086"/>
                  </a:lnTo>
                  <a:lnTo>
                    <a:pt x="566058" y="4281715"/>
                  </a:lnTo>
                  <a:lnTo>
                    <a:pt x="769258" y="4064000"/>
                  </a:lnTo>
                  <a:lnTo>
                    <a:pt x="1132115" y="3628572"/>
                  </a:lnTo>
                  <a:lnTo>
                    <a:pt x="1567543" y="3106058"/>
                  </a:lnTo>
                  <a:cubicBezTo>
                    <a:pt x="1889145" y="2506709"/>
                    <a:pt x="1886858" y="2736087"/>
                    <a:pt x="1886858" y="2496458"/>
                  </a:cubicBezTo>
                  <a:lnTo>
                    <a:pt x="2017486" y="2336800"/>
                  </a:lnTo>
                  <a:lnTo>
                    <a:pt x="2017486" y="2162629"/>
                  </a:lnTo>
                  <a:lnTo>
                    <a:pt x="2220686" y="1828800"/>
                  </a:lnTo>
                  <a:lnTo>
                    <a:pt x="2220686" y="1103086"/>
                  </a:lnTo>
                  <a:lnTo>
                    <a:pt x="2046515" y="682172"/>
                  </a:lnTo>
                  <a:lnTo>
                    <a:pt x="1814286" y="478972"/>
                  </a:lnTo>
                  <a:lnTo>
                    <a:pt x="1538515" y="304800"/>
                  </a:lnTo>
                  <a:lnTo>
                    <a:pt x="1335315" y="174172"/>
                  </a:lnTo>
                  <a:lnTo>
                    <a:pt x="1016000" y="14515"/>
                  </a:lnTo>
                  <a:lnTo>
                    <a:pt x="856343" y="0"/>
                  </a:lnTo>
                  <a:lnTo>
                    <a:pt x="682172" y="0"/>
                  </a:lnTo>
                  <a:cubicBezTo>
                    <a:pt x="621431" y="91111"/>
                    <a:pt x="624115" y="52198"/>
                    <a:pt x="624115" y="101600"/>
                  </a:cubicBezTo>
                  <a:lnTo>
                    <a:pt x="522515" y="145143"/>
                  </a:lnTo>
                  <a:lnTo>
                    <a:pt x="362858" y="145143"/>
                  </a:lnTo>
                  <a:lnTo>
                    <a:pt x="203200" y="87086"/>
                  </a:lnTo>
                  <a:lnTo>
                    <a:pt x="14515" y="101600"/>
                  </a:lnTo>
                  <a:lnTo>
                    <a:pt x="0" y="145143"/>
                  </a:lnTo>
                </a:path>
              </a:pathLst>
            </a:cu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0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1885950" y="2130426"/>
            <a:ext cx="8420100" cy="1470025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71439"/>
            <a:ext cx="8420100" cy="671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>
            <a:extLst/>
          </p:cNvPr>
          <p:cNvSpPr/>
          <p:nvPr/>
        </p:nvSpPr>
        <p:spPr>
          <a:xfrm>
            <a:off x="2897189" y="300039"/>
            <a:ext cx="5634037" cy="6384925"/>
          </a:xfrm>
          <a:custGeom>
            <a:avLst/>
            <a:gdLst>
              <a:gd name="connsiteX0" fmla="*/ 5201587 w 5201587"/>
              <a:gd name="connsiteY0" fmla="*/ 4601981 h 6385810"/>
              <a:gd name="connsiteX1" fmla="*/ 3432747 w 5201587"/>
              <a:gd name="connsiteY1" fmla="*/ 2668249 h 6385810"/>
              <a:gd name="connsiteX2" fmla="*/ 4901783 w 5201587"/>
              <a:gd name="connsiteY2" fmla="*/ 419725 h 6385810"/>
              <a:gd name="connsiteX3" fmla="*/ 3477718 w 5201587"/>
              <a:gd name="connsiteY3" fmla="*/ 0 h 6385810"/>
              <a:gd name="connsiteX4" fmla="*/ 1918741 w 5201587"/>
              <a:gd name="connsiteY4" fmla="*/ 464695 h 6385810"/>
              <a:gd name="connsiteX5" fmla="*/ 0 w 5201587"/>
              <a:gd name="connsiteY5" fmla="*/ 389745 h 6385810"/>
              <a:gd name="connsiteX6" fmla="*/ 134911 w 5201587"/>
              <a:gd name="connsiteY6" fmla="*/ 1244184 h 6385810"/>
              <a:gd name="connsiteX7" fmla="*/ 974360 w 5201587"/>
              <a:gd name="connsiteY7" fmla="*/ 2383436 h 6385810"/>
              <a:gd name="connsiteX8" fmla="*/ 1528996 w 5201587"/>
              <a:gd name="connsiteY8" fmla="*/ 2503358 h 6385810"/>
              <a:gd name="connsiteX9" fmla="*/ 2323475 w 5201587"/>
              <a:gd name="connsiteY9" fmla="*/ 3387777 h 6385810"/>
              <a:gd name="connsiteX10" fmla="*/ 2638269 w 5201587"/>
              <a:gd name="connsiteY10" fmla="*/ 3852472 h 6385810"/>
              <a:gd name="connsiteX11" fmla="*/ 2773180 w 5201587"/>
              <a:gd name="connsiteY11" fmla="*/ 5111646 h 6385810"/>
              <a:gd name="connsiteX12" fmla="*/ 4137285 w 5201587"/>
              <a:gd name="connsiteY12" fmla="*/ 6385810 h 6385810"/>
              <a:gd name="connsiteX13" fmla="*/ 5201587 w 5201587"/>
              <a:gd name="connsiteY13" fmla="*/ 4601981 h 638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01587" h="6385810">
                <a:moveTo>
                  <a:pt x="5201587" y="4601981"/>
                </a:moveTo>
                <a:lnTo>
                  <a:pt x="3432747" y="2668249"/>
                </a:lnTo>
                <a:lnTo>
                  <a:pt x="4901783" y="419725"/>
                </a:lnTo>
                <a:lnTo>
                  <a:pt x="3477718" y="0"/>
                </a:lnTo>
                <a:lnTo>
                  <a:pt x="1918741" y="464695"/>
                </a:lnTo>
                <a:lnTo>
                  <a:pt x="0" y="389745"/>
                </a:lnTo>
                <a:lnTo>
                  <a:pt x="134911" y="1244184"/>
                </a:lnTo>
                <a:lnTo>
                  <a:pt x="974360" y="2383436"/>
                </a:lnTo>
                <a:lnTo>
                  <a:pt x="1528996" y="2503358"/>
                </a:lnTo>
                <a:lnTo>
                  <a:pt x="2323475" y="3387777"/>
                </a:lnTo>
                <a:lnTo>
                  <a:pt x="2638269" y="3852472"/>
                </a:lnTo>
                <a:lnTo>
                  <a:pt x="2773180" y="5111646"/>
                </a:lnTo>
                <a:lnTo>
                  <a:pt x="4137285" y="6385810"/>
                </a:lnTo>
                <a:lnTo>
                  <a:pt x="5201587" y="4601981"/>
                </a:lnTo>
                <a:close/>
              </a:path>
            </a:pathLst>
          </a:custGeom>
          <a:solidFill>
            <a:srgbClr val="FFFF00">
              <a:alpha val="17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reeform 5">
            <a:extLst/>
          </p:cNvPr>
          <p:cNvSpPr/>
          <p:nvPr/>
        </p:nvSpPr>
        <p:spPr>
          <a:xfrm>
            <a:off x="5868988" y="4287838"/>
            <a:ext cx="2127250" cy="1408112"/>
          </a:xfrm>
          <a:custGeom>
            <a:avLst/>
            <a:gdLst>
              <a:gd name="connsiteX0" fmla="*/ 1963711 w 1963711"/>
              <a:gd name="connsiteY0" fmla="*/ 1409075 h 1409075"/>
              <a:gd name="connsiteX1" fmla="*/ 689547 w 1963711"/>
              <a:gd name="connsiteY1" fmla="*/ 0 h 1409075"/>
              <a:gd name="connsiteX2" fmla="*/ 0 w 1963711"/>
              <a:gd name="connsiteY2" fmla="*/ 794479 h 140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3711" h="1409075">
                <a:moveTo>
                  <a:pt x="1963711" y="1409075"/>
                </a:moveTo>
                <a:lnTo>
                  <a:pt x="689547" y="0"/>
                </a:lnTo>
                <a:lnTo>
                  <a:pt x="0" y="79447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>
            <a:extLst/>
          </p:cNvPr>
          <p:cNvSpPr/>
          <p:nvPr/>
        </p:nvSpPr>
        <p:spPr>
          <a:xfrm>
            <a:off x="6632576" y="3627438"/>
            <a:ext cx="600075" cy="660400"/>
          </a:xfrm>
          <a:custGeom>
            <a:avLst/>
            <a:gdLst>
              <a:gd name="connsiteX0" fmla="*/ 0 w 554636"/>
              <a:gd name="connsiteY0" fmla="*/ 659567 h 659567"/>
              <a:gd name="connsiteX1" fmla="*/ 554636 w 554636"/>
              <a:gd name="connsiteY1" fmla="*/ 0 h 65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4636" h="659567">
                <a:moveTo>
                  <a:pt x="0" y="659567"/>
                </a:moveTo>
                <a:lnTo>
                  <a:pt x="554636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>
            <a:extLst/>
          </p:cNvPr>
          <p:cNvSpPr/>
          <p:nvPr/>
        </p:nvSpPr>
        <p:spPr>
          <a:xfrm>
            <a:off x="5348289" y="314325"/>
            <a:ext cx="1284287" cy="2698750"/>
          </a:xfrm>
          <a:custGeom>
            <a:avLst/>
            <a:gdLst>
              <a:gd name="connsiteX0" fmla="*/ 1184223 w 1184223"/>
              <a:gd name="connsiteY0" fmla="*/ 0 h 2698230"/>
              <a:gd name="connsiteX1" fmla="*/ 0 w 1184223"/>
              <a:gd name="connsiteY1" fmla="*/ 1499017 h 2698230"/>
              <a:gd name="connsiteX2" fmla="*/ 1184223 w 1184223"/>
              <a:gd name="connsiteY2" fmla="*/ 2698230 h 26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4223" h="2698230">
                <a:moveTo>
                  <a:pt x="1184223" y="0"/>
                </a:moveTo>
                <a:lnTo>
                  <a:pt x="0" y="1499017"/>
                </a:lnTo>
                <a:lnTo>
                  <a:pt x="1184223" y="269823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>
            <a:extLst/>
          </p:cNvPr>
          <p:cNvSpPr/>
          <p:nvPr/>
        </p:nvSpPr>
        <p:spPr>
          <a:xfrm>
            <a:off x="5105401" y="2517776"/>
            <a:ext cx="974725" cy="855663"/>
          </a:xfrm>
          <a:custGeom>
            <a:avLst/>
            <a:gdLst>
              <a:gd name="connsiteX0" fmla="*/ 899410 w 899410"/>
              <a:gd name="connsiteY0" fmla="*/ 0 h 854439"/>
              <a:gd name="connsiteX1" fmla="*/ 0 w 899410"/>
              <a:gd name="connsiteY1" fmla="*/ 854439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9410" h="854439">
                <a:moveTo>
                  <a:pt x="899410" y="0"/>
                </a:moveTo>
                <a:lnTo>
                  <a:pt x="0" y="85443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>
            <a:extLst/>
          </p:cNvPr>
          <p:cNvSpPr/>
          <p:nvPr/>
        </p:nvSpPr>
        <p:spPr>
          <a:xfrm>
            <a:off x="2832101" y="1814514"/>
            <a:ext cx="2468563" cy="104775"/>
          </a:xfrm>
          <a:custGeom>
            <a:avLst/>
            <a:gdLst>
              <a:gd name="connsiteX0" fmla="*/ 2278505 w 2278505"/>
              <a:gd name="connsiteY0" fmla="*/ 0 h 104931"/>
              <a:gd name="connsiteX1" fmla="*/ 0 w 2278505"/>
              <a:gd name="connsiteY1" fmla="*/ 104931 h 10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8505" h="104931">
                <a:moveTo>
                  <a:pt x="2278505" y="0"/>
                </a:moveTo>
                <a:lnTo>
                  <a:pt x="0" y="10493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>
            <a:extLst/>
          </p:cNvPr>
          <p:cNvSpPr/>
          <p:nvPr/>
        </p:nvSpPr>
        <p:spPr>
          <a:xfrm>
            <a:off x="2863850" y="300039"/>
            <a:ext cx="5684838" cy="6384925"/>
          </a:xfrm>
          <a:custGeom>
            <a:avLst/>
            <a:gdLst>
              <a:gd name="connsiteX0" fmla="*/ 4167266 w 5246558"/>
              <a:gd name="connsiteY0" fmla="*/ 6385810 h 6385810"/>
              <a:gd name="connsiteX1" fmla="*/ 5246558 w 5246558"/>
              <a:gd name="connsiteY1" fmla="*/ 4601981 h 6385810"/>
              <a:gd name="connsiteX2" fmla="*/ 3462728 w 5246558"/>
              <a:gd name="connsiteY2" fmla="*/ 2698230 h 6385810"/>
              <a:gd name="connsiteX3" fmla="*/ 4946754 w 5246558"/>
              <a:gd name="connsiteY3" fmla="*/ 404735 h 6385810"/>
              <a:gd name="connsiteX4" fmla="*/ 3507699 w 5246558"/>
              <a:gd name="connsiteY4" fmla="*/ 0 h 6385810"/>
              <a:gd name="connsiteX5" fmla="*/ 1903751 w 5246558"/>
              <a:gd name="connsiteY5" fmla="*/ 464695 h 6385810"/>
              <a:gd name="connsiteX6" fmla="*/ 0 w 5246558"/>
              <a:gd name="connsiteY6" fmla="*/ 389745 h 6385810"/>
              <a:gd name="connsiteX7" fmla="*/ 149902 w 5246558"/>
              <a:gd name="connsiteY7" fmla="*/ 1214204 h 6385810"/>
              <a:gd name="connsiteX8" fmla="*/ 404735 w 5246558"/>
              <a:gd name="connsiteY8" fmla="*/ 1558977 h 6385810"/>
              <a:gd name="connsiteX9" fmla="*/ 419725 w 5246558"/>
              <a:gd name="connsiteY9" fmla="*/ 1588958 h 638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6558" h="6385810">
                <a:moveTo>
                  <a:pt x="4167266" y="6385810"/>
                </a:moveTo>
                <a:lnTo>
                  <a:pt x="5246558" y="4601981"/>
                </a:lnTo>
                <a:lnTo>
                  <a:pt x="3462728" y="2698230"/>
                </a:lnTo>
                <a:lnTo>
                  <a:pt x="4946754" y="404735"/>
                </a:lnTo>
                <a:lnTo>
                  <a:pt x="3507699" y="0"/>
                </a:lnTo>
                <a:lnTo>
                  <a:pt x="1903751" y="464695"/>
                </a:lnTo>
                <a:lnTo>
                  <a:pt x="0" y="389745"/>
                </a:lnTo>
                <a:lnTo>
                  <a:pt x="149902" y="1214204"/>
                </a:lnTo>
                <a:lnTo>
                  <a:pt x="404735" y="1558977"/>
                </a:lnTo>
                <a:lnTo>
                  <a:pt x="419725" y="158895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>
            <a:extLst/>
          </p:cNvPr>
          <p:cNvSpPr/>
          <p:nvPr/>
        </p:nvSpPr>
        <p:spPr>
          <a:xfrm>
            <a:off x="5884863" y="5021263"/>
            <a:ext cx="1477962" cy="1663700"/>
          </a:xfrm>
          <a:custGeom>
            <a:avLst/>
            <a:gdLst>
              <a:gd name="connsiteX0" fmla="*/ 1364105 w 1364105"/>
              <a:gd name="connsiteY0" fmla="*/ 1663908 h 1663908"/>
              <a:gd name="connsiteX1" fmla="*/ 0 w 1364105"/>
              <a:gd name="connsiteY1" fmla="*/ 389744 h 1663908"/>
              <a:gd name="connsiteX2" fmla="*/ 0 w 1364105"/>
              <a:gd name="connsiteY2" fmla="*/ 0 h 166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05" h="1663908">
                <a:moveTo>
                  <a:pt x="1364105" y="1663908"/>
                </a:moveTo>
                <a:lnTo>
                  <a:pt x="0" y="389744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 13">
            <a:extLst/>
          </p:cNvPr>
          <p:cNvSpPr/>
          <p:nvPr/>
        </p:nvSpPr>
        <p:spPr>
          <a:xfrm>
            <a:off x="6015039" y="1093788"/>
            <a:ext cx="1379537" cy="779462"/>
          </a:xfrm>
          <a:custGeom>
            <a:avLst/>
            <a:gdLst>
              <a:gd name="connsiteX0" fmla="*/ 0 w 1274164"/>
              <a:gd name="connsiteY0" fmla="*/ 0 h 779488"/>
              <a:gd name="connsiteX1" fmla="*/ 1274164 w 1274164"/>
              <a:gd name="connsiteY1" fmla="*/ 779488 h 77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164" h="779488">
                <a:moveTo>
                  <a:pt x="0" y="0"/>
                </a:moveTo>
                <a:lnTo>
                  <a:pt x="1274164" y="77948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Freeform 15">
            <a:extLst/>
          </p:cNvPr>
          <p:cNvSpPr/>
          <p:nvPr/>
        </p:nvSpPr>
        <p:spPr>
          <a:xfrm>
            <a:off x="4422776" y="765176"/>
            <a:ext cx="17463" cy="1063625"/>
          </a:xfrm>
          <a:custGeom>
            <a:avLst/>
            <a:gdLst>
              <a:gd name="connsiteX0" fmla="*/ 0 w 14990"/>
              <a:gd name="connsiteY0" fmla="*/ 0 h 1064302"/>
              <a:gd name="connsiteX1" fmla="*/ 14990 w 14990"/>
              <a:gd name="connsiteY1" fmla="*/ 1064302 h 106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90" h="1064302">
                <a:moveTo>
                  <a:pt x="0" y="0"/>
                </a:moveTo>
                <a:lnTo>
                  <a:pt x="14990" y="106430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>
            <a:extLst/>
          </p:cNvPr>
          <p:cNvSpPr/>
          <p:nvPr/>
        </p:nvSpPr>
        <p:spPr>
          <a:xfrm>
            <a:off x="5121275" y="3373438"/>
            <a:ext cx="1104900" cy="1319212"/>
          </a:xfrm>
          <a:custGeom>
            <a:avLst/>
            <a:gdLst>
              <a:gd name="connsiteX0" fmla="*/ 0 w 1019331"/>
              <a:gd name="connsiteY0" fmla="*/ 0 h 1319134"/>
              <a:gd name="connsiteX1" fmla="*/ 1019331 w 1019331"/>
              <a:gd name="connsiteY1" fmla="*/ 1319134 h 131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9331" h="1319134">
                <a:moveTo>
                  <a:pt x="0" y="0"/>
                </a:moveTo>
                <a:lnTo>
                  <a:pt x="1019331" y="131913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>
            <a:extLst/>
          </p:cNvPr>
          <p:cNvSpPr/>
          <p:nvPr/>
        </p:nvSpPr>
        <p:spPr>
          <a:xfrm>
            <a:off x="3367088" y="1919289"/>
            <a:ext cx="1706562" cy="1438275"/>
          </a:xfrm>
          <a:custGeom>
            <a:avLst/>
            <a:gdLst>
              <a:gd name="connsiteX0" fmla="*/ 1573968 w 1573968"/>
              <a:gd name="connsiteY0" fmla="*/ 1439056 h 1439056"/>
              <a:gd name="connsiteX1" fmla="*/ 0 w 1573968"/>
              <a:gd name="connsiteY1" fmla="*/ 0 h 143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3968" h="1439056">
                <a:moveTo>
                  <a:pt x="1573968" y="1439056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73" name="TextBox 18"/>
          <p:cNvSpPr txBox="1">
            <a:spLocks noChangeArrowheads="1"/>
          </p:cNvSpPr>
          <p:nvPr/>
        </p:nvSpPr>
        <p:spPr bwMode="auto">
          <a:xfrm>
            <a:off x="6343651" y="6858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2.7 A</a:t>
            </a:r>
          </a:p>
        </p:txBody>
      </p:sp>
      <p:sp>
        <p:nvSpPr>
          <p:cNvPr id="45074" name="TextBox 19"/>
          <p:cNvSpPr txBox="1">
            <a:spLocks noChangeArrowheads="1"/>
          </p:cNvSpPr>
          <p:nvPr/>
        </p:nvSpPr>
        <p:spPr bwMode="auto">
          <a:xfrm>
            <a:off x="5765801" y="14478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5.8 A</a:t>
            </a:r>
          </a:p>
        </p:txBody>
      </p:sp>
      <p:sp>
        <p:nvSpPr>
          <p:cNvPr id="45075" name="TextBox 20"/>
          <p:cNvSpPr txBox="1">
            <a:spLocks noChangeArrowheads="1"/>
          </p:cNvSpPr>
          <p:nvPr/>
        </p:nvSpPr>
        <p:spPr bwMode="auto">
          <a:xfrm>
            <a:off x="4857751" y="9906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4.3 A</a:t>
            </a:r>
          </a:p>
        </p:txBody>
      </p:sp>
      <p:sp>
        <p:nvSpPr>
          <p:cNvPr id="45076" name="TextBox 21"/>
          <p:cNvSpPr txBox="1">
            <a:spLocks noChangeArrowheads="1"/>
          </p:cNvSpPr>
          <p:nvPr/>
        </p:nvSpPr>
        <p:spPr bwMode="auto">
          <a:xfrm>
            <a:off x="3454401" y="11430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3.1 A</a:t>
            </a:r>
          </a:p>
        </p:txBody>
      </p:sp>
      <p:sp>
        <p:nvSpPr>
          <p:cNvPr id="45077" name="TextBox 23"/>
          <p:cNvSpPr txBox="1">
            <a:spLocks noChangeArrowheads="1"/>
          </p:cNvSpPr>
          <p:nvPr/>
        </p:nvSpPr>
        <p:spPr bwMode="auto">
          <a:xfrm>
            <a:off x="5765801" y="33528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4.9 A</a:t>
            </a:r>
          </a:p>
        </p:txBody>
      </p:sp>
      <p:sp>
        <p:nvSpPr>
          <p:cNvPr id="45078" name="TextBox 24"/>
          <p:cNvSpPr txBox="1">
            <a:spLocks noChangeArrowheads="1"/>
          </p:cNvSpPr>
          <p:nvPr/>
        </p:nvSpPr>
        <p:spPr bwMode="auto">
          <a:xfrm>
            <a:off x="7251701" y="44196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3.4 A</a:t>
            </a:r>
          </a:p>
        </p:txBody>
      </p:sp>
      <p:sp>
        <p:nvSpPr>
          <p:cNvPr id="45079" name="TextBox 25"/>
          <p:cNvSpPr txBox="1">
            <a:spLocks noChangeArrowheads="1"/>
          </p:cNvSpPr>
          <p:nvPr/>
        </p:nvSpPr>
        <p:spPr bwMode="auto">
          <a:xfrm>
            <a:off x="6508751" y="51816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4.3 A</a:t>
            </a:r>
          </a:p>
        </p:txBody>
      </p:sp>
      <p:sp>
        <p:nvSpPr>
          <p:cNvPr id="45080" name="TextBox 26"/>
          <p:cNvSpPr txBox="1">
            <a:spLocks noChangeArrowheads="1"/>
          </p:cNvSpPr>
          <p:nvPr/>
        </p:nvSpPr>
        <p:spPr bwMode="auto">
          <a:xfrm>
            <a:off x="7831138" y="6329363"/>
            <a:ext cx="2570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FF00"/>
                </a:solidFill>
              </a:rPr>
              <a:t>Total Area = 35.5 A</a:t>
            </a:r>
          </a:p>
        </p:txBody>
      </p:sp>
      <p:sp>
        <p:nvSpPr>
          <p:cNvPr id="28" name="Freeform 27">
            <a:extLst/>
          </p:cNvPr>
          <p:cNvSpPr/>
          <p:nvPr/>
        </p:nvSpPr>
        <p:spPr>
          <a:xfrm>
            <a:off x="6745289" y="509588"/>
            <a:ext cx="617537" cy="1035050"/>
          </a:xfrm>
          <a:custGeom>
            <a:avLst/>
            <a:gdLst>
              <a:gd name="connsiteX0" fmla="*/ 569626 w 569626"/>
              <a:gd name="connsiteY0" fmla="*/ 0 h 1034321"/>
              <a:gd name="connsiteX1" fmla="*/ 0 w 569626"/>
              <a:gd name="connsiteY1" fmla="*/ 1034321 h 103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9626" h="1034321">
                <a:moveTo>
                  <a:pt x="569626" y="0"/>
                </a:moveTo>
                <a:lnTo>
                  <a:pt x="0" y="103432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82" name="TextBox 29"/>
          <p:cNvSpPr txBox="1">
            <a:spLocks noChangeArrowheads="1"/>
          </p:cNvSpPr>
          <p:nvPr/>
        </p:nvSpPr>
        <p:spPr bwMode="auto">
          <a:xfrm>
            <a:off x="7004051" y="10668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2.7 A</a:t>
            </a:r>
          </a:p>
        </p:txBody>
      </p:sp>
      <p:sp>
        <p:nvSpPr>
          <p:cNvPr id="32" name="Freeform 31">
            <a:extLst/>
          </p:cNvPr>
          <p:cNvSpPr/>
          <p:nvPr/>
        </p:nvSpPr>
        <p:spPr>
          <a:xfrm>
            <a:off x="4440239" y="1858963"/>
            <a:ext cx="1006475" cy="1168400"/>
          </a:xfrm>
          <a:custGeom>
            <a:avLst/>
            <a:gdLst>
              <a:gd name="connsiteX0" fmla="*/ 929390 w 929390"/>
              <a:gd name="connsiteY0" fmla="*/ 1169233 h 1169233"/>
              <a:gd name="connsiteX1" fmla="*/ 0 w 929390"/>
              <a:gd name="connsiteY1" fmla="*/ 0 h 116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9390" h="1169233">
                <a:moveTo>
                  <a:pt x="929390" y="1169233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84" name="TextBox 32"/>
          <p:cNvSpPr txBox="1">
            <a:spLocks noChangeArrowheads="1"/>
          </p:cNvSpPr>
          <p:nvPr/>
        </p:nvSpPr>
        <p:spPr bwMode="auto">
          <a:xfrm>
            <a:off x="4032251" y="21336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3.5 A</a:t>
            </a:r>
          </a:p>
        </p:txBody>
      </p:sp>
      <p:sp>
        <p:nvSpPr>
          <p:cNvPr id="45085" name="TextBox 33"/>
          <p:cNvSpPr txBox="1">
            <a:spLocks noChangeArrowheads="1"/>
          </p:cNvSpPr>
          <p:nvPr/>
        </p:nvSpPr>
        <p:spPr bwMode="auto">
          <a:xfrm>
            <a:off x="5187951" y="22860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solidFill>
                  <a:srgbClr val="FFFF00"/>
                </a:solidFill>
              </a:rPr>
              <a:t>2.4 A</a:t>
            </a:r>
          </a:p>
        </p:txBody>
      </p:sp>
      <p:sp>
        <p:nvSpPr>
          <p:cNvPr id="45086" name="TextBox 30"/>
          <p:cNvSpPr txBox="1">
            <a:spLocks noChangeArrowheads="1"/>
          </p:cNvSpPr>
          <p:nvPr/>
        </p:nvSpPr>
        <p:spPr bwMode="auto">
          <a:xfrm>
            <a:off x="2819401" y="1"/>
            <a:ext cx="1914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b="1" u="sng">
                <a:solidFill>
                  <a:srgbClr val="FFFF00"/>
                </a:solidFill>
              </a:rPr>
              <a:t>Layout Plan</a:t>
            </a:r>
          </a:p>
        </p:txBody>
      </p:sp>
    </p:spTree>
    <p:extLst>
      <p:ext uri="{BB962C8B-B14F-4D97-AF65-F5344CB8AC3E}">
        <p14:creationId xmlns:p14="http://schemas.microsoft.com/office/powerpoint/2010/main" val="42899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7" y="118904"/>
            <a:ext cx="11502639" cy="104258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2800" dirty="0" smtClean="0">
                <a:latin typeface="Cooper Black" panose="0208090404030B020404" pitchFamily="18" charset="0"/>
              </a:rPr>
              <a:t>PROPOSED </a:t>
            </a:r>
            <a:r>
              <a:rPr lang="en-US" sz="2800" dirty="0">
                <a:latin typeface="Cooper Black" panose="0208090404030B020404" pitchFamily="18" charset="0"/>
              </a:rPr>
              <a:t>RECREATION BEACH / WATER FRONT PROJECT COLPETTY TO DEHIWALA CANAL OUTLET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endParaRPr lang="en-US" sz="28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7" y="1215025"/>
            <a:ext cx="11502639" cy="5375304"/>
          </a:xfrm>
          <a:solidFill>
            <a:srgbClr val="00B0F0"/>
          </a:solidFill>
        </p:spPr>
        <p:txBody>
          <a:bodyPr numCol="2">
            <a:normAutofit/>
          </a:bodyPr>
          <a:lstStyle/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4" y="1397977"/>
            <a:ext cx="11148646" cy="4994032"/>
          </a:xfrm>
          <a:prstGeom prst="rect">
            <a:avLst/>
          </a:prstGeom>
          <a:ln w="12700">
            <a:noFill/>
          </a:ln>
        </p:spPr>
      </p:pic>
      <p:sp>
        <p:nvSpPr>
          <p:cNvPr id="5" name="Action Button: Forward or Next 4">
            <a:hlinkClick r:id="rId3" action="ppaction://hlinkfile" highlightClick="1"/>
          </p:cNvPr>
          <p:cNvSpPr/>
          <p:nvPr/>
        </p:nvSpPr>
        <p:spPr>
          <a:xfrm>
            <a:off x="4132385" y="5369227"/>
            <a:ext cx="720969" cy="369332"/>
          </a:xfrm>
          <a:prstGeom prst="actionButtonForwardNext">
            <a:avLst/>
          </a:prstGeom>
          <a:effectLst>
            <a:glow>
              <a:schemeClr val="accent1"/>
            </a:glow>
            <a:outerShdw dist="50800" sx="1000" sy="1000" algn="ctr" rotWithShape="0">
              <a:srgbClr val="000000"/>
            </a:outerShdw>
            <a:reflection stA="99000" endPos="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7155" y="1732085"/>
            <a:ext cx="11517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RFP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7" name="Action Button: Forward or Next 6">
            <a:hlinkClick r:id="rId4" action="ppaction://hlinkfile" highlightClick="1"/>
          </p:cNvPr>
          <p:cNvSpPr/>
          <p:nvPr/>
        </p:nvSpPr>
        <p:spPr>
          <a:xfrm>
            <a:off x="3106617" y="1732085"/>
            <a:ext cx="764931" cy="369332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99024" y="5369227"/>
            <a:ext cx="22046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oper Black" panose="0208090404030B020404" pitchFamily="18" charset="0"/>
              </a:rPr>
              <a:t> Conceptual Plan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155" y="2435525"/>
            <a:ext cx="11517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Legal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155" y="3172560"/>
            <a:ext cx="11517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Designs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11" name="Action Button: Forward or Next 10">
            <a:hlinkClick r:id="rId5" action="ppaction://hlinkfile" highlightClick="1"/>
          </p:cNvPr>
          <p:cNvSpPr/>
          <p:nvPr/>
        </p:nvSpPr>
        <p:spPr>
          <a:xfrm>
            <a:off x="3106616" y="3172560"/>
            <a:ext cx="764931" cy="369332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Forward or Next 11">
            <a:hlinkClick r:id="rId6" action="ppaction://hlinkfile" highlightClick="1"/>
          </p:cNvPr>
          <p:cNvSpPr/>
          <p:nvPr/>
        </p:nvSpPr>
        <p:spPr>
          <a:xfrm>
            <a:off x="3110289" y="2435525"/>
            <a:ext cx="784705" cy="369332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154" y="3900147"/>
            <a:ext cx="16705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oper Black" panose="0208090404030B020404" pitchFamily="18" charset="0"/>
              </a:rPr>
              <a:t>Ship Wrecks</a:t>
            </a:r>
          </a:p>
        </p:txBody>
      </p:sp>
      <p:sp>
        <p:nvSpPr>
          <p:cNvPr id="14" name="Action Button: Forward or Next 13">
            <a:hlinkClick r:id="rId7" action="ppaction://hlinkfile" highlightClick="1"/>
          </p:cNvPr>
          <p:cNvSpPr/>
          <p:nvPr/>
        </p:nvSpPr>
        <p:spPr>
          <a:xfrm>
            <a:off x="3106615" y="3894993"/>
            <a:ext cx="764931" cy="404446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32" y="880923"/>
            <a:ext cx="3252160" cy="2339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92" y="800872"/>
            <a:ext cx="4176605" cy="348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241" y="5042269"/>
            <a:ext cx="8382839" cy="1802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9596" y="62208"/>
            <a:ext cx="21488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Logistic </a:t>
            </a:r>
            <a:r>
              <a:rPr lang="en-US" sz="1600" b="1" dirty="0"/>
              <a:t>Park</a:t>
            </a:r>
            <a:r>
              <a:rPr lang="en-US" b="1" dirty="0"/>
              <a:t> - </a:t>
            </a:r>
            <a:r>
              <a:rPr lang="en-US" b="1" dirty="0" err="1"/>
              <a:t>Ekala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31540"/>
            <a:ext cx="467258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Site: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Ekala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SLBC Lands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Adjoining Land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144" y="762772"/>
            <a:ext cx="242316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Extent : 82 Acres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9144" y="1054407"/>
            <a:ext cx="3319272" cy="56938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Activities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Warehouses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Storage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Freight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Forwards Zone,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Consolidation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industries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,Financial Service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Development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Fuel/Gas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Maintained Centre- Work 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Waste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Treatment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Fighting/ Rescue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Training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Railway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 /multimodal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Handling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Custom Clearance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Warehouses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Storage facilities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881" y="3331000"/>
            <a:ext cx="3957779" cy="16004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Weighing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Office </a:t>
            </a:r>
            <a:r>
              <a:rPr lang="en-US" sz="1400" dirty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Parking </a:t>
            </a:r>
            <a:r>
              <a:rPr lang="en-US" sz="1400" dirty="0"/>
              <a:t>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Sewerage </a:t>
            </a:r>
            <a:r>
              <a:rPr lang="en-US" sz="1400" dirty="0"/>
              <a:t>Pumping Station </a:t>
            </a:r>
            <a:r>
              <a:rPr lang="en-US" sz="1400" dirty="0" smtClean="0"/>
              <a:t>/ Treatment </a:t>
            </a:r>
            <a:r>
              <a:rPr lang="en-US" sz="1400" dirty="0"/>
              <a:t>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Strom </a:t>
            </a:r>
            <a:r>
              <a:rPr lang="en-US" sz="1400" dirty="0"/>
              <a:t>Water Retention Ponds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Water </a:t>
            </a:r>
            <a:r>
              <a:rPr lang="en-US" sz="1400" dirty="0"/>
              <a:t>Treatment Plant </a:t>
            </a:r>
            <a:r>
              <a:rPr lang="en-US" sz="1400" dirty="0" smtClean="0"/>
              <a:t>/ Water </a:t>
            </a:r>
            <a:r>
              <a:rPr lang="en-US" sz="1400" dirty="0"/>
              <a:t>Storage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Solid </a:t>
            </a:r>
            <a:r>
              <a:rPr lang="en-US" sz="1400" dirty="0"/>
              <a:t>Waste Management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7416" y="214457"/>
            <a:ext cx="453542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Action Project, Urban Design &amp; Phasing Plan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600" y="64008"/>
            <a:ext cx="3044400" cy="347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71" y="976351"/>
            <a:ext cx="4238749" cy="256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62" y="3687913"/>
            <a:ext cx="5828646" cy="3170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455" y="3672125"/>
            <a:ext cx="5560545" cy="3185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9300" y="102386"/>
            <a:ext cx="31983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10000"/>
                </a:solidFill>
                <a:latin typeface="CenturyGothic-Bold"/>
              </a:rPr>
              <a:t>Multimodal </a:t>
            </a:r>
            <a:r>
              <a:rPr lang="en-US" b="1" dirty="0" err="1">
                <a:solidFill>
                  <a:srgbClr val="C10000"/>
                </a:solidFill>
                <a:latin typeface="CenturyGothic-Bold"/>
              </a:rPr>
              <a:t>centre</a:t>
            </a:r>
            <a:r>
              <a:rPr lang="en-US" b="1" dirty="0">
                <a:solidFill>
                  <a:srgbClr val="C10000"/>
                </a:solidFill>
                <a:latin typeface="CenturyGothic-Bold"/>
              </a:rPr>
              <a:t>- </a:t>
            </a:r>
            <a:r>
              <a:rPr lang="en-US" b="1" dirty="0" err="1">
                <a:solidFill>
                  <a:srgbClr val="C10000"/>
                </a:solidFill>
                <a:latin typeface="CenturyGothic-Bold"/>
              </a:rPr>
              <a:t>Ragama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432" y="554165"/>
            <a:ext cx="426959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enturyGothic-Bold"/>
              </a:rPr>
              <a:t>Proposed Sites: </a:t>
            </a:r>
            <a:r>
              <a:rPr lang="en-US" b="1" dirty="0" err="1">
                <a:latin typeface="CenturyGothic-Bold"/>
              </a:rPr>
              <a:t>Ragama</a:t>
            </a:r>
            <a:r>
              <a:rPr lang="en-US" b="1" dirty="0">
                <a:latin typeface="CenturyGothic-Bold"/>
              </a:rPr>
              <a:t> Railway station, Bus</a:t>
            </a:r>
          </a:p>
          <a:p>
            <a:r>
              <a:rPr lang="en-US" b="1" dirty="0">
                <a:latin typeface="CenturyGothic-Bold"/>
              </a:rPr>
              <a:t>terminal, Market area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6588" y="2477809"/>
            <a:ext cx="3867534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Integrated of Bus terminal, Station</a:t>
            </a:r>
          </a:p>
          <a:p>
            <a:r>
              <a:rPr lang="en-US" dirty="0"/>
              <a:t>building, Commercial activities, parking</a:t>
            </a:r>
          </a:p>
          <a:p>
            <a:r>
              <a:rPr lang="en-US" dirty="0"/>
              <a:t>facilities , taxi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85725" y="2003465"/>
            <a:ext cx="247157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enturyGothic-Bold"/>
              </a:rPr>
              <a:t>Proposed Activities 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775" y="1526852"/>
            <a:ext cx="204838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enturyGothic-Bold"/>
              </a:rPr>
              <a:t>Extent : 16 Acres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01896" y="149535"/>
            <a:ext cx="453542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Action Project, Urban Design &amp; Phasing Plan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333500"/>
          </a:xfrm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Intended</a:t>
            </a:r>
            <a:r>
              <a:rPr lang="en-US" sz="4800" dirty="0" smtClean="0">
                <a:latin typeface="Cooper Black" panose="0208090404030B020404" pitchFamily="18" charset="0"/>
              </a:rPr>
              <a:t> </a:t>
            </a:r>
            <a:r>
              <a:rPr lang="en-US" sz="4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Developments</a:t>
            </a:r>
            <a:endParaRPr lang="en-US" sz="48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7000"/>
            <a:ext cx="10018713" cy="115252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–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Meethotamulla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5275"/>
            <a:ext cx="9906000" cy="639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6699251" y="5353050"/>
            <a:ext cx="42665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7200" b="1" dirty="0">
                <a:latin typeface="Brush Script MT" panose="03060802040406070304" pitchFamily="66" charset="0"/>
              </a:rPr>
              <a:t>Thank </a:t>
            </a:r>
            <a:r>
              <a:rPr lang="en-US" altLang="en-US" sz="7200" b="1" dirty="0" smtClean="0">
                <a:latin typeface="Brush Script MT" panose="03060802040406070304" pitchFamily="66" charset="0"/>
              </a:rPr>
              <a:t>you…</a:t>
            </a:r>
            <a:endParaRPr lang="en-US" altLang="en-US" sz="72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7" y="145280"/>
            <a:ext cx="11502639" cy="104258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3600" dirty="0" smtClean="0">
                <a:latin typeface="Cooper Black" panose="0208090404030B020404" pitchFamily="18" charset="0"/>
              </a:rPr>
              <a:t>PROPOSED </a:t>
            </a:r>
            <a:r>
              <a:rPr lang="en-US" sz="3600" dirty="0">
                <a:latin typeface="Cooper Black" panose="0208090404030B020404" pitchFamily="18" charset="0"/>
              </a:rPr>
              <a:t>YACHT MARINA AT DIKOWITA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endParaRPr lang="en-US" sz="28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7" y="1215025"/>
            <a:ext cx="11502639" cy="5375304"/>
          </a:xfrm>
          <a:solidFill>
            <a:srgbClr val="00B0F0"/>
          </a:solidFill>
        </p:spPr>
        <p:txBody>
          <a:bodyPr numCol="2">
            <a:normAutofit/>
          </a:bodyPr>
          <a:lstStyle/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5" descr="F:\Pictures\Yatch Marina\aerial_drone_of_basin_8_2016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362075"/>
            <a:ext cx="11010900" cy="50826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ction Button: Forward or Next 3">
            <a:hlinkClick r:id="rId3" action="ppaction://hlinkfile" highlightClick="1"/>
          </p:cNvPr>
          <p:cNvSpPr/>
          <p:nvPr/>
        </p:nvSpPr>
        <p:spPr>
          <a:xfrm>
            <a:off x="10014438" y="1828800"/>
            <a:ext cx="1283677" cy="800100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7" y="92526"/>
            <a:ext cx="11502639" cy="104258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2800" dirty="0">
                <a:latin typeface="Cooper Black" panose="0208090404030B020404" pitchFamily="18" charset="0"/>
              </a:rPr>
              <a:t>PROPOSED LOGISTIC CENTER AND CUSTOM SCANNING FACILITY AT BLOEMENDHAL</a:t>
            </a:r>
            <a:br>
              <a:rPr lang="en-US" sz="2800" dirty="0">
                <a:latin typeface="Cooper Black" panose="0208090404030B020404" pitchFamily="18" charset="0"/>
              </a:rPr>
            </a:br>
            <a:endParaRPr lang="en-US" sz="28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7" y="1215025"/>
            <a:ext cx="11502639" cy="5375304"/>
          </a:xfrm>
          <a:solidFill>
            <a:srgbClr val="00B0F0"/>
          </a:solidFill>
        </p:spPr>
        <p:txBody>
          <a:bodyPr numCol="2">
            <a:normAutofit/>
          </a:bodyPr>
          <a:lstStyle/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0" y="1318845"/>
            <a:ext cx="10867292" cy="5143501"/>
          </a:xfrm>
          <a:prstGeom prst="rect">
            <a:avLst/>
          </a:prstGeom>
          <a:ln w="12700">
            <a:noFill/>
          </a:ln>
        </p:spPr>
      </p:pic>
      <p:sp>
        <p:nvSpPr>
          <p:cNvPr id="4" name="Action Button: Forward or Next 3">
            <a:hlinkClick r:id="rId3" action="ppaction://hlinkfile" highlightClick="1"/>
          </p:cNvPr>
          <p:cNvSpPr/>
          <p:nvPr/>
        </p:nvSpPr>
        <p:spPr>
          <a:xfrm>
            <a:off x="4378569" y="3280997"/>
            <a:ext cx="808892" cy="369332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0941" y="3288323"/>
            <a:ext cx="22046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oper Black" panose="0208090404030B020404" pitchFamily="18" charset="0"/>
              </a:rPr>
              <a:t> Conceptual Plan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0941" y="1849316"/>
            <a:ext cx="1031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oper Black" panose="0208090404030B020404" pitchFamily="18" charset="0"/>
              </a:rPr>
              <a:t>Map</a:t>
            </a:r>
            <a:endParaRPr lang="en-US" dirty="0">
              <a:latin typeface="Cooper Black" panose="0208090404030B020404" pitchFamily="18" charset="0"/>
            </a:endParaRPr>
          </a:p>
        </p:txBody>
      </p:sp>
      <p:sp>
        <p:nvSpPr>
          <p:cNvPr id="5" name="Action Button: Forward or Next 4">
            <a:hlinkClick r:id="rId4" action="ppaction://hlinkfile" highlightClick="1"/>
          </p:cNvPr>
          <p:cNvSpPr/>
          <p:nvPr/>
        </p:nvSpPr>
        <p:spPr>
          <a:xfrm>
            <a:off x="3050931" y="1849317"/>
            <a:ext cx="747346" cy="436684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7" y="145280"/>
            <a:ext cx="11502639" cy="104258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r>
              <a:rPr lang="en-US" sz="4000" dirty="0" smtClean="0">
                <a:latin typeface="Cooper Black" panose="0208090404030B020404" pitchFamily="18" charset="0"/>
              </a:rPr>
              <a:t>PROPOSED LOGISTIC PARK WELISARA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latin typeface="Cooper Black" panose="0208090404030B020404" pitchFamily="18" charset="0"/>
              </a:rPr>
              <a:t/>
            </a:r>
            <a:br>
              <a:rPr lang="en-US" sz="2800" dirty="0" smtClean="0">
                <a:latin typeface="Cooper Black" panose="0208090404030B020404" pitchFamily="18" charset="0"/>
              </a:rPr>
            </a:br>
            <a:endParaRPr lang="en-US" sz="28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7" y="1215025"/>
            <a:ext cx="11502639" cy="5375304"/>
          </a:xfrm>
          <a:solidFill>
            <a:srgbClr val="00B0F0"/>
          </a:solidFill>
        </p:spPr>
        <p:txBody>
          <a:bodyPr numCol="2">
            <a:normAutofit/>
          </a:bodyPr>
          <a:lstStyle/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389186"/>
            <a:ext cx="10524393" cy="4941276"/>
          </a:xfrm>
          <a:prstGeom prst="rect">
            <a:avLst/>
          </a:prstGeom>
        </p:spPr>
      </p:pic>
      <p:sp>
        <p:nvSpPr>
          <p:cNvPr id="5" name="Action Button: Forward or Next 4">
            <a:hlinkClick r:id="rId3" action="ppaction://hlinkfile" highlightClick="1"/>
          </p:cNvPr>
          <p:cNvSpPr/>
          <p:nvPr/>
        </p:nvSpPr>
        <p:spPr>
          <a:xfrm>
            <a:off x="10005646" y="1740876"/>
            <a:ext cx="1125416" cy="712177"/>
          </a:xfrm>
          <a:prstGeom prst="actionButtonForwardNex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97" y="145280"/>
            <a:ext cx="11502639" cy="1042586"/>
          </a:xfr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Cooper Black" panose="0208090404030B020404" pitchFamily="18" charset="0"/>
              </a:rPr>
              <a:t>PROPOSED PORT DEVELOPMENT AND LOGISTIC CORRIDOR</a:t>
            </a:r>
            <a:endParaRPr lang="en-US" sz="2800" dirty="0">
              <a:latin typeface="Cooper Black" panose="0208090404030B0204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197" y="1327637"/>
            <a:ext cx="11502639" cy="5262691"/>
          </a:xfrm>
          <a:solidFill>
            <a:srgbClr val="00B0F0"/>
          </a:solidFill>
        </p:spPr>
        <p:txBody>
          <a:bodyPr numCol="2">
            <a:normAutofit fontScale="25000" lnSpcReduction="20000"/>
          </a:bodyPr>
          <a:lstStyle/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and Proposed Port Development Plan</a:t>
            </a: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Corridor Concept Plan</a:t>
            </a: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Proposed Connectivity </a:t>
            </a:r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Transport </a:t>
            </a:r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Development</a:t>
            </a: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Logistic and Industry Development</a:t>
            </a: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Master Plan</a:t>
            </a: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of Action Projects</a:t>
            </a:r>
          </a:p>
          <a:p>
            <a:endParaRPr lang="en-US" sz="8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</a:t>
            </a:r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– </a:t>
            </a:r>
            <a:r>
              <a:rPr lang="en-US" sz="8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Peliyagoda</a:t>
            </a:r>
            <a:endParaRPr lang="en-US" sz="8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</a:t>
            </a:r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- </a:t>
            </a:r>
            <a:r>
              <a:rPr lang="en-US" sz="8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Henamulla</a:t>
            </a:r>
            <a:endParaRPr lang="en-US" sz="8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Park </a:t>
            </a:r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8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Sumitpura</a:t>
            </a:r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Park - </a:t>
            </a:r>
            <a:r>
              <a:rPr lang="en-US" sz="8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Ekala</a:t>
            </a:r>
            <a:endParaRPr lang="en-US" sz="8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Centre- </a:t>
            </a:r>
            <a:r>
              <a:rPr lang="en-US" sz="8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Ragama</a:t>
            </a:r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 </a:t>
            </a:r>
            <a:r>
              <a:rPr lang="en-US" sz="8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</a:t>
            </a:r>
            <a:r>
              <a:rPr lang="en-US" sz="8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8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Meethotamulla</a:t>
            </a:r>
            <a:endParaRPr lang="en-US" sz="8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4"/>
          <a:stretch/>
        </p:blipFill>
        <p:spPr>
          <a:xfrm>
            <a:off x="9144" y="0"/>
            <a:ext cx="6537960" cy="4581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6" cy="688100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369981"/>
              </p:ext>
            </p:extLst>
          </p:nvPr>
        </p:nvGraphicFramePr>
        <p:xfrm>
          <a:off x="0" y="4581547"/>
          <a:ext cx="6455665" cy="227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083">
                  <a:extLst>
                    <a:ext uri="{9D8B030D-6E8A-4147-A177-3AD203B41FA5}">
                      <a16:colId xmlns:a16="http://schemas.microsoft.com/office/drawing/2014/main" val="1415609776"/>
                    </a:ext>
                  </a:extLst>
                </a:gridCol>
                <a:gridCol w="1613916">
                  <a:extLst>
                    <a:ext uri="{9D8B030D-6E8A-4147-A177-3AD203B41FA5}">
                      <a16:colId xmlns:a16="http://schemas.microsoft.com/office/drawing/2014/main" val="2849734593"/>
                    </a:ext>
                  </a:extLst>
                </a:gridCol>
                <a:gridCol w="946711">
                  <a:extLst>
                    <a:ext uri="{9D8B030D-6E8A-4147-A177-3AD203B41FA5}">
                      <a16:colId xmlns:a16="http://schemas.microsoft.com/office/drawing/2014/main" val="1381468998"/>
                    </a:ext>
                  </a:extLst>
                </a:gridCol>
                <a:gridCol w="1081955">
                  <a:extLst>
                    <a:ext uri="{9D8B030D-6E8A-4147-A177-3AD203B41FA5}">
                      <a16:colId xmlns:a16="http://schemas.microsoft.com/office/drawing/2014/main" val="493694809"/>
                    </a:ext>
                  </a:extLst>
                </a:gridCol>
              </a:tblGrid>
              <a:tr h="769505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Container Terminal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Depth (m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Length (m)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Annual Capacity</a:t>
                      </a:r>
                    </a:p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(TEUs)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46406"/>
                  </a:ext>
                </a:extLst>
              </a:tr>
              <a:tr h="545066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Jaya Container Terminal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-11.3 to -15.0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2.45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913908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Unity Container Terminal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-9.0 to -11.0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590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056717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South Asia Gateway Terminal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1.95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735269"/>
                  </a:ext>
                </a:extLst>
              </a:tr>
              <a:tr h="320627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Colombo South Container Terminal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2.40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78445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22991" y="1632077"/>
            <a:ext cx="4281443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Colombo Port at Present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862</TotalTime>
  <Words>3167</Words>
  <Application>Microsoft Office PowerPoint</Application>
  <PresentationFormat>Widescreen</PresentationFormat>
  <Paragraphs>624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Brush Script MT</vt:lpstr>
      <vt:lpstr>Calibri</vt:lpstr>
      <vt:lpstr>CenturyGothic-Bold</vt:lpstr>
      <vt:lpstr>Cooper Black</vt:lpstr>
      <vt:lpstr>Corbel</vt:lpstr>
      <vt:lpstr>Tahoma</vt:lpstr>
      <vt:lpstr>Times New Roman</vt:lpstr>
      <vt:lpstr>Wingdings</vt:lpstr>
      <vt:lpstr>Parallax</vt:lpstr>
      <vt:lpstr>PowerPoint Presentation</vt:lpstr>
      <vt:lpstr>AIM</vt:lpstr>
      <vt:lpstr>SEQUENCE</vt:lpstr>
      <vt:lpstr>  PROPOSED RECREATION BEACH / WATER FRONT PROJECT COLPETTY TO DEHIWALA CANAL OUTLET  </vt:lpstr>
      <vt:lpstr>  PROPOSED YACHT MARINA AT DIKOWITA  </vt:lpstr>
      <vt:lpstr> PROPOSED LOGISTIC CENTER AND CUSTOM SCANNING FACILITY AT BLOEMENDHAL </vt:lpstr>
      <vt:lpstr>  PROPOSED LOGISTIC PARK WELISARA  </vt:lpstr>
      <vt:lpstr>PROPOSED PORT DEVELOPMENT AND LOGISTIC CORRIDOR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Logistic Park Peliyagoda</vt:lpstr>
      <vt:lpstr>PowerPoint Presentation</vt:lpstr>
      <vt:lpstr>PowerPoint Presentation</vt:lpstr>
      <vt:lpstr>Master plan for Samitpura</vt:lpstr>
      <vt:lpstr>PowerPoint Presentation</vt:lpstr>
      <vt:lpstr>PowerPoint Presentation</vt:lpstr>
      <vt:lpstr>PowerPoint Presentation</vt:lpstr>
      <vt:lpstr>PowerPoint Presentation</vt:lpstr>
      <vt:lpstr>Back ground of the Study Area</vt:lpstr>
      <vt:lpstr>Why we need to plan there?....</vt:lpstr>
      <vt:lpstr>PowerPoint Presentation</vt:lpstr>
      <vt:lpstr> Proposal 1: Develop Star Class Hotel Project</vt:lpstr>
      <vt:lpstr>PowerPoint Presentation</vt:lpstr>
      <vt:lpstr>Proposal 2: Create walking path along the Kelani river</vt:lpstr>
      <vt:lpstr>PowerPoint Presentation</vt:lpstr>
      <vt:lpstr>Proposal 4: Create a accessible road to Negombo new road and create a New gate way to Colombo North</vt:lpstr>
      <vt:lpstr>Proposal 5: New road from Henamulla to Samitpura along the Kelani river reservation</vt:lpstr>
      <vt:lpstr>PowerPoint Presentation</vt:lpstr>
      <vt:lpstr>PowerPoint Presentation</vt:lpstr>
      <vt:lpstr>PowerPoint Presentation</vt:lpstr>
      <vt:lpstr>Intended Developments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sanjaya pradeep</dc:creator>
  <cp:lastModifiedBy>MCDP_ASUS_0003</cp:lastModifiedBy>
  <cp:revision>156</cp:revision>
  <dcterms:created xsi:type="dcterms:W3CDTF">2017-10-27T04:25:24Z</dcterms:created>
  <dcterms:modified xsi:type="dcterms:W3CDTF">2017-11-17T11:16:51Z</dcterms:modified>
</cp:coreProperties>
</file>